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377" r:id="rId2"/>
    <p:sldId id="387" r:id="rId3"/>
    <p:sldId id="388" r:id="rId4"/>
    <p:sldId id="389" r:id="rId5"/>
    <p:sldId id="390" r:id="rId6"/>
    <p:sldId id="392" r:id="rId7"/>
    <p:sldId id="391" r:id="rId8"/>
    <p:sldId id="393" r:id="rId9"/>
    <p:sldId id="395" r:id="rId10"/>
    <p:sldId id="396" r:id="rId11"/>
    <p:sldId id="397" r:id="rId12"/>
    <p:sldId id="398" r:id="rId13"/>
    <p:sldId id="399" r:id="rId14"/>
    <p:sldId id="403" r:id="rId15"/>
    <p:sldId id="394" r:id="rId16"/>
    <p:sldId id="405" r:id="rId17"/>
    <p:sldId id="406" r:id="rId18"/>
    <p:sldId id="407" r:id="rId19"/>
    <p:sldId id="408" r:id="rId20"/>
    <p:sldId id="409" r:id="rId21"/>
    <p:sldId id="411" r:id="rId22"/>
    <p:sldId id="410" r:id="rId23"/>
    <p:sldId id="412" r:id="rId24"/>
    <p:sldId id="413" r:id="rId25"/>
    <p:sldId id="414" r:id="rId26"/>
    <p:sldId id="416" r:id="rId27"/>
    <p:sldId id="418" r:id="rId28"/>
    <p:sldId id="419" r:id="rId29"/>
    <p:sldId id="421" r:id="rId30"/>
    <p:sldId id="420" r:id="rId31"/>
    <p:sldId id="401" r:id="rId32"/>
    <p:sldId id="422" r:id="rId33"/>
    <p:sldId id="402" r:id="rId34"/>
    <p:sldId id="423" r:id="rId35"/>
    <p:sldId id="424" r:id="rId36"/>
    <p:sldId id="425" r:id="rId37"/>
    <p:sldId id="417" r:id="rId38"/>
    <p:sldId id="426" r:id="rId39"/>
    <p:sldId id="428" r:id="rId40"/>
    <p:sldId id="429" r:id="rId41"/>
    <p:sldId id="430" r:id="rId42"/>
    <p:sldId id="668" r:id="rId43"/>
    <p:sldId id="658" r:id="rId44"/>
    <p:sldId id="659" r:id="rId45"/>
    <p:sldId id="660" r:id="rId46"/>
    <p:sldId id="661" r:id="rId47"/>
    <p:sldId id="667" r:id="rId48"/>
    <p:sldId id="550" r:id="rId49"/>
    <p:sldId id="551" r:id="rId50"/>
    <p:sldId id="552" r:id="rId51"/>
    <p:sldId id="26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. Introduction" id="{2FD0FF71-F5FC-4EB7-B2CB-B31E4CBECD79}">
          <p14:sldIdLst>
            <p14:sldId id="387"/>
          </p14:sldIdLst>
        </p14:section>
        <p14:section name="II. Starting with a problem and a comparison" id="{0F5718E6-10D9-4067-B3B0-0A7BCE4DAC92}">
          <p14:sldIdLst>
            <p14:sldId id="388"/>
            <p14:sldId id="389"/>
            <p14:sldId id="390"/>
            <p14:sldId id="392"/>
            <p14:sldId id="391"/>
          </p14:sldIdLst>
        </p14:section>
        <p14:section name="III.A. A basic ViT" id="{EBE3F082-3E27-41A9-B498-EE596436421F}">
          <p14:sldIdLst>
            <p14:sldId id="393"/>
            <p14:sldId id="395"/>
            <p14:sldId id="396"/>
            <p14:sldId id="397"/>
            <p14:sldId id="398"/>
            <p14:sldId id="399"/>
            <p14:sldId id="403"/>
          </p14:sldIdLst>
        </p14:section>
        <p14:section name="III.B. Implementation of Step 1" id="{D84BE815-4849-4685-860D-6C1A77D93F25}">
          <p14:sldIdLst>
            <p14:sldId id="394"/>
            <p14:sldId id="405"/>
          </p14:sldIdLst>
        </p14:section>
        <p14:section name="III.C. Implementation of Step 2" id="{7828127B-B8A1-4D0E-AB77-D7E92B431719}">
          <p14:sldIdLst>
            <p14:sldId id="406"/>
            <p14:sldId id="407"/>
            <p14:sldId id="408"/>
            <p14:sldId id="409"/>
            <p14:sldId id="411"/>
            <p14:sldId id="410"/>
            <p14:sldId id="412"/>
            <p14:sldId id="413"/>
            <p14:sldId id="414"/>
            <p14:sldId id="416"/>
          </p14:sldIdLst>
        </p14:section>
        <p14:section name="III.D. 2D positional encodings" id="{25D5A533-0761-4FBD-A6CF-55F923A843C5}">
          <p14:sldIdLst>
            <p14:sldId id="418"/>
            <p14:sldId id="419"/>
            <p14:sldId id="421"/>
            <p14:sldId id="420"/>
          </p14:sldIdLst>
        </p14:section>
        <p14:section name="III.E. Implementation of Step 3" id="{2A47D3E4-1BD4-451E-8BEA-CA85E5E98A30}">
          <p14:sldIdLst>
            <p14:sldId id="401"/>
            <p14:sldId id="422"/>
          </p14:sldIdLst>
        </p14:section>
        <p14:section name="III.F. Training a ViT" id="{8E1F107A-6228-4199-BD51-94CB7B62E35E}">
          <p14:sldIdLst>
            <p14:sldId id="402"/>
            <p14:sldId id="423"/>
            <p14:sldId id="424"/>
            <p14:sldId id="425"/>
          </p14:sldIdLst>
        </p14:section>
        <p14:section name="IV.A Advanced concepts on ViTs: Swin" id="{B67BA96E-CAAB-4DA0-BE40-722DEF3D81BF}">
          <p14:sldIdLst>
            <p14:sldId id="417"/>
            <p14:sldId id="426"/>
            <p14:sldId id="428"/>
            <p14:sldId id="429"/>
          </p14:sldIdLst>
        </p14:section>
        <p14:section name="IV.B. Advanced Concepts on ViTs: Hybrid models" id="{E706B6A4-D4CB-40F8-A231-8355716FD18B}">
          <p14:sldIdLst>
            <p14:sldId id="430"/>
            <p14:sldId id="668"/>
            <p14:sldId id="658"/>
            <p14:sldId id="659"/>
            <p14:sldId id="660"/>
            <p14:sldId id="661"/>
            <p14:sldId id="667"/>
          </p14:sldIdLst>
        </p14:section>
        <p14:section name="IV.C. Cross CV &amp; NLP tasks for ViTs" id="{B3AF5B90-43DF-49FD-941D-077AB5A6DDFB}">
          <p14:sldIdLst>
            <p14:sldId id="550"/>
            <p14:sldId id="551"/>
            <p14:sldId id="552"/>
          </p14:sldIdLst>
        </p14:section>
        <p14:section name="References and watchlist" id="{217B8593-1CA5-408D-B198-A5E6ACAB5948}">
          <p14:sldIdLst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DECEB4-67F6-430B-965A-81314E67086F}" v="1" dt="2026-01-21T07:41:55.57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14" d="100"/>
          <a:sy n="114" d="100"/>
        </p:scale>
        <p:origin x="438" y="31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1E9B007-0C2C-493E-9B93-55A62C9C1F12}"/>
    <pc:docChg chg="custSel modSld">
      <pc:chgData name="Matthieu De Mari" userId="dfb708c9-d8dc-439f-9a3b-c772bf4a311c" providerId="ADAL" clId="{81E9B007-0C2C-493E-9B93-55A62C9C1F12}" dt="2026-01-21T07:43:00.623" v="237" actId="113"/>
      <pc:docMkLst>
        <pc:docMk/>
      </pc:docMkLst>
      <pc:sldChg chg="modSp mod">
        <pc:chgData name="Matthieu De Mari" userId="dfb708c9-d8dc-439f-9a3b-c772bf4a311c" providerId="ADAL" clId="{81E9B007-0C2C-493E-9B93-55A62C9C1F12}" dt="2026-01-21T07:41:57.560" v="164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1E9B007-0C2C-493E-9B93-55A62C9C1F12}" dt="2026-01-21T07:41:57.560" v="164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81E9B007-0C2C-493E-9B93-55A62C9C1F12}" dt="2026-01-21T07:43:00.623" v="237" actId="113"/>
        <pc:sldMkLst>
          <pc:docMk/>
          <pc:sldMk cId="463320542" sldId="387"/>
        </pc:sldMkLst>
        <pc:spChg chg="mod">
          <ac:chgData name="Matthieu De Mari" userId="dfb708c9-d8dc-439f-9a3b-c772bf4a311c" providerId="ADAL" clId="{81E9B007-0C2C-493E-9B93-55A62C9C1F12}" dt="2026-01-21T07:42:01.875" v="171" actId="20577"/>
          <ac:spMkLst>
            <pc:docMk/>
            <pc:sldMk cId="463320542" sldId="387"/>
            <ac:spMk id="2" creationId="{49D40417-A4D3-4CE8-96E7-708E2439AE7B}"/>
          </ac:spMkLst>
        </pc:spChg>
        <pc:spChg chg="mod">
          <ac:chgData name="Matthieu De Mari" userId="dfb708c9-d8dc-439f-9a3b-c772bf4a311c" providerId="ADAL" clId="{81E9B007-0C2C-493E-9B93-55A62C9C1F12}" dt="2026-01-21T07:43:00.623" v="237" actId="113"/>
          <ac:spMkLst>
            <pc:docMk/>
            <pc:sldMk cId="463320542" sldId="38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81E9B007-0C2C-493E-9B93-55A62C9C1F12}" dt="2026-01-21T07:39:10.609" v="160" actId="20577"/>
        <pc:sldMkLst>
          <pc:docMk/>
          <pc:sldMk cId="2714408688" sldId="425"/>
        </pc:sldMkLst>
        <pc:spChg chg="mod">
          <ac:chgData name="Matthieu De Mari" userId="dfb708c9-d8dc-439f-9a3b-c772bf4a311c" providerId="ADAL" clId="{81E9B007-0C2C-493E-9B93-55A62C9C1F12}" dt="2026-01-21T07:39:10.609" v="160" actId="20577"/>
          <ac:spMkLst>
            <pc:docMk/>
            <pc:sldMk cId="2714408688" sldId="425"/>
            <ac:spMk id="7" creationId="{D4065E7C-16FF-A197-CDF7-2290F2E9F18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21/01/2026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7791B5-E5C7-DD98-D891-95F9B953EB6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1352E1-DDC1-2DC7-395F-89FEEC91CE4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kazemnejad.com/blog/transformer_architecture_positional_encodin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/>
          </a:bodyPr>
          <a:lstStyle/>
          <a:p>
            <a:r>
              <a:rPr lang="en-US" b="1" dirty="0"/>
              <a:t>Computer Vision in Python</a:t>
            </a:r>
            <a:br>
              <a:rPr lang="en-US" dirty="0"/>
            </a:br>
            <a:r>
              <a:rPr lang="en-US" dirty="0"/>
              <a:t>Day 2, Part 4/4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E07FBF-641D-630C-7879-868FAD6A2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FB89-DCFA-4F57-1F4E-F3F871D5E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a basic </a:t>
            </a:r>
            <a:r>
              <a:rPr lang="en-GB" dirty="0" err="1"/>
              <a:t>ViT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BAEA-09EE-CA12-BC81-4D04308F9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Basic steps taken by </a:t>
            </a:r>
            <a:r>
              <a:rPr lang="en-GB" dirty="0" err="1"/>
              <a:t>ViTs</a:t>
            </a:r>
            <a:endParaRPr lang="en-GB" dirty="0"/>
          </a:p>
          <a:p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</a:p>
          <a:p>
            <a:r>
              <a:rPr lang="en-GB" b="1" dirty="0">
                <a:solidFill>
                  <a:srgbClr val="00B050"/>
                </a:solidFill>
              </a:rPr>
              <a:t>Step 2: </a:t>
            </a:r>
            <a:r>
              <a:rPr lang="en-GB" dirty="0"/>
              <a:t>Positional encoding to retain positional information about the different patches of the image</a:t>
            </a:r>
          </a:p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45DD49D7-EFE4-971F-3F46-43E688674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EF657217-F3CC-60A9-E782-613B1D014008}"/>
              </a:ext>
            </a:extLst>
          </p:cNvPr>
          <p:cNvSpPr/>
          <p:nvPr/>
        </p:nvSpPr>
        <p:spPr>
          <a:xfrm>
            <a:off x="6814457" y="5366657"/>
            <a:ext cx="3951514" cy="1045029"/>
          </a:xfrm>
          <a:custGeom>
            <a:avLst/>
            <a:gdLst>
              <a:gd name="connsiteX0" fmla="*/ 838200 w 3951514"/>
              <a:gd name="connsiteY0" fmla="*/ 0 h 1045029"/>
              <a:gd name="connsiteX1" fmla="*/ 163286 w 3951514"/>
              <a:gd name="connsiteY1" fmla="*/ 43543 h 1045029"/>
              <a:gd name="connsiteX2" fmla="*/ 0 w 3951514"/>
              <a:gd name="connsiteY2" fmla="*/ 533400 h 1045029"/>
              <a:gd name="connsiteX3" fmla="*/ 315686 w 3951514"/>
              <a:gd name="connsiteY3" fmla="*/ 1045029 h 1045029"/>
              <a:gd name="connsiteX4" fmla="*/ 1730829 w 3951514"/>
              <a:gd name="connsiteY4" fmla="*/ 827314 h 1045029"/>
              <a:gd name="connsiteX5" fmla="*/ 3940629 w 3951514"/>
              <a:gd name="connsiteY5" fmla="*/ 783772 h 1045029"/>
              <a:gd name="connsiteX6" fmla="*/ 3951514 w 3951514"/>
              <a:gd name="connsiteY6" fmla="*/ 261257 h 1045029"/>
              <a:gd name="connsiteX7" fmla="*/ 1262743 w 3951514"/>
              <a:gd name="connsiteY7" fmla="*/ 283029 h 1045029"/>
              <a:gd name="connsiteX8" fmla="*/ 1012372 w 3951514"/>
              <a:gd name="connsiteY8" fmla="*/ 21772 h 1045029"/>
              <a:gd name="connsiteX9" fmla="*/ 838200 w 3951514"/>
              <a:gd name="connsiteY9" fmla="*/ 0 h 104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1514" h="1045029">
                <a:moveTo>
                  <a:pt x="838200" y="0"/>
                </a:moveTo>
                <a:lnTo>
                  <a:pt x="163286" y="43543"/>
                </a:lnTo>
                <a:lnTo>
                  <a:pt x="0" y="533400"/>
                </a:lnTo>
                <a:lnTo>
                  <a:pt x="315686" y="1045029"/>
                </a:lnTo>
                <a:lnTo>
                  <a:pt x="1730829" y="827314"/>
                </a:lnTo>
                <a:lnTo>
                  <a:pt x="3940629" y="783772"/>
                </a:lnTo>
                <a:lnTo>
                  <a:pt x="3951514" y="261257"/>
                </a:lnTo>
                <a:lnTo>
                  <a:pt x="1262743" y="283029"/>
                </a:lnTo>
                <a:lnTo>
                  <a:pt x="1012372" y="21772"/>
                </a:lnTo>
                <a:lnTo>
                  <a:pt x="838200" y="0"/>
                </a:ln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2032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14F18-9E5F-5BF7-746D-8BD05B51A8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5E8E8-941F-46BA-F20C-CE32A582E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a basic </a:t>
            </a:r>
            <a:r>
              <a:rPr lang="en-GB" dirty="0" err="1"/>
              <a:t>ViT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C158CE-82DB-ACD6-BBAF-547A4241C6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Basic steps taken by </a:t>
            </a:r>
            <a:r>
              <a:rPr lang="en-GB" dirty="0" err="1"/>
              <a:t>ViTs</a:t>
            </a:r>
            <a:endParaRPr lang="en-GB" dirty="0"/>
          </a:p>
          <a:p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</a:p>
          <a:p>
            <a:r>
              <a:rPr lang="en-GB" b="1" dirty="0">
                <a:solidFill>
                  <a:srgbClr val="00B050"/>
                </a:solidFill>
              </a:rPr>
              <a:t>Step 2: </a:t>
            </a:r>
            <a:r>
              <a:rPr lang="en-GB" dirty="0"/>
              <a:t>Positional encoding to retain positional information about the different patches of the image</a:t>
            </a:r>
          </a:p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390C8976-999A-058A-B4E8-335E72CB4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  <p:sp>
        <p:nvSpPr>
          <p:cNvPr id="5" name="Free-form: Shape 4">
            <a:extLst>
              <a:ext uri="{FF2B5EF4-FFF2-40B4-BE49-F238E27FC236}">
                <a16:creationId xmlns:a16="http://schemas.microsoft.com/office/drawing/2014/main" id="{0C0290A4-3953-DCDC-07D7-D64E5A7FA2CF}"/>
              </a:ext>
            </a:extLst>
          </p:cNvPr>
          <p:cNvSpPr/>
          <p:nvPr/>
        </p:nvSpPr>
        <p:spPr>
          <a:xfrm>
            <a:off x="6923314" y="5083629"/>
            <a:ext cx="3897086" cy="566057"/>
          </a:xfrm>
          <a:custGeom>
            <a:avLst/>
            <a:gdLst>
              <a:gd name="connsiteX0" fmla="*/ 250372 w 3897086"/>
              <a:gd name="connsiteY0" fmla="*/ 0 h 566057"/>
              <a:gd name="connsiteX1" fmla="*/ 0 w 3897086"/>
              <a:gd name="connsiteY1" fmla="*/ 185057 h 566057"/>
              <a:gd name="connsiteX2" fmla="*/ 206829 w 3897086"/>
              <a:gd name="connsiteY2" fmla="*/ 315685 h 566057"/>
              <a:gd name="connsiteX3" fmla="*/ 1208315 w 3897086"/>
              <a:gd name="connsiteY3" fmla="*/ 326571 h 566057"/>
              <a:gd name="connsiteX4" fmla="*/ 1458686 w 3897086"/>
              <a:gd name="connsiteY4" fmla="*/ 566057 h 566057"/>
              <a:gd name="connsiteX5" fmla="*/ 3897086 w 3897086"/>
              <a:gd name="connsiteY5" fmla="*/ 566057 h 566057"/>
              <a:gd name="connsiteX6" fmla="*/ 3831772 w 3897086"/>
              <a:gd name="connsiteY6" fmla="*/ 108857 h 566057"/>
              <a:gd name="connsiteX7" fmla="*/ 805543 w 3897086"/>
              <a:gd name="connsiteY7" fmla="*/ 54428 h 566057"/>
              <a:gd name="connsiteX8" fmla="*/ 250372 w 3897086"/>
              <a:gd name="connsiteY8" fmla="*/ 0 h 56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97086" h="566057">
                <a:moveTo>
                  <a:pt x="250372" y="0"/>
                </a:moveTo>
                <a:lnTo>
                  <a:pt x="0" y="185057"/>
                </a:lnTo>
                <a:lnTo>
                  <a:pt x="206829" y="315685"/>
                </a:lnTo>
                <a:lnTo>
                  <a:pt x="1208315" y="326571"/>
                </a:lnTo>
                <a:lnTo>
                  <a:pt x="1458686" y="566057"/>
                </a:lnTo>
                <a:lnTo>
                  <a:pt x="3897086" y="566057"/>
                </a:lnTo>
                <a:lnTo>
                  <a:pt x="3831772" y="108857"/>
                </a:lnTo>
                <a:lnTo>
                  <a:pt x="805543" y="54428"/>
                </a:lnTo>
                <a:lnTo>
                  <a:pt x="250372" y="0"/>
                </a:lnTo>
                <a:close/>
              </a:path>
            </a:pathLst>
          </a:cu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96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96920-DFA5-3FE5-C761-B45B552FA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24DD7-02D8-0C9F-473E-F6E063615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of a basic </a:t>
            </a:r>
            <a:r>
              <a:rPr lang="en-GB" dirty="0" err="1"/>
              <a:t>ViT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F4169-B726-168B-994F-6327E15B46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Basic steps taken by </a:t>
            </a:r>
            <a:r>
              <a:rPr lang="en-GB" dirty="0" err="1"/>
              <a:t>ViTs</a:t>
            </a:r>
            <a:endParaRPr lang="en-GB" dirty="0"/>
          </a:p>
          <a:p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</a:p>
          <a:p>
            <a:r>
              <a:rPr lang="en-GB" b="1" dirty="0">
                <a:solidFill>
                  <a:srgbClr val="00B050"/>
                </a:solidFill>
              </a:rPr>
              <a:t>Step 2: </a:t>
            </a:r>
            <a:r>
              <a:rPr lang="en-GB" dirty="0"/>
              <a:t>Positional encoding to retain positional information about the different patches of the image</a:t>
            </a:r>
          </a:p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5408C6B8-F8E7-B5AE-F1F4-ECC78FF37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  <p:sp>
        <p:nvSpPr>
          <p:cNvPr id="4" name="Free-form: Shape 3">
            <a:extLst>
              <a:ext uri="{FF2B5EF4-FFF2-40B4-BE49-F238E27FC236}">
                <a16:creationId xmlns:a16="http://schemas.microsoft.com/office/drawing/2014/main" id="{AE2AE581-FA07-7AE1-B079-F4D558A616A4}"/>
              </a:ext>
            </a:extLst>
          </p:cNvPr>
          <p:cNvSpPr/>
          <p:nvPr/>
        </p:nvSpPr>
        <p:spPr>
          <a:xfrm>
            <a:off x="7554686" y="4082143"/>
            <a:ext cx="3254828" cy="1317171"/>
          </a:xfrm>
          <a:custGeom>
            <a:avLst/>
            <a:gdLst>
              <a:gd name="connsiteX0" fmla="*/ 598714 w 3254828"/>
              <a:gd name="connsiteY0" fmla="*/ 1306286 h 1317171"/>
              <a:gd name="connsiteX1" fmla="*/ 3254828 w 3254828"/>
              <a:gd name="connsiteY1" fmla="*/ 1317171 h 1317171"/>
              <a:gd name="connsiteX2" fmla="*/ 3189514 w 3254828"/>
              <a:gd name="connsiteY2" fmla="*/ 522514 h 1317171"/>
              <a:gd name="connsiteX3" fmla="*/ 326571 w 3254828"/>
              <a:gd name="connsiteY3" fmla="*/ 0 h 1317171"/>
              <a:gd name="connsiteX4" fmla="*/ 0 w 3254828"/>
              <a:gd name="connsiteY4" fmla="*/ 239486 h 1317171"/>
              <a:gd name="connsiteX5" fmla="*/ 598714 w 3254828"/>
              <a:gd name="connsiteY5" fmla="*/ 1306286 h 1317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4828" h="1317171">
                <a:moveTo>
                  <a:pt x="598714" y="1306286"/>
                </a:moveTo>
                <a:lnTo>
                  <a:pt x="3254828" y="1317171"/>
                </a:lnTo>
                <a:lnTo>
                  <a:pt x="3189514" y="522514"/>
                </a:lnTo>
                <a:lnTo>
                  <a:pt x="326571" y="0"/>
                </a:lnTo>
                <a:lnTo>
                  <a:pt x="0" y="239486"/>
                </a:lnTo>
                <a:lnTo>
                  <a:pt x="598714" y="1306286"/>
                </a:lnTo>
                <a:close/>
              </a:path>
            </a:pathLst>
          </a:cu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5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88858-81B8-1777-474F-CBF5DCD7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0F0316E-9AAE-348D-60A6-FAAB144B68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1794"/>
          <a:stretch/>
        </p:blipFill>
        <p:spPr>
          <a:xfrm>
            <a:off x="272683" y="598714"/>
            <a:ext cx="11673482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04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11B5A-C11B-C54E-4A82-9DC5E629D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BAFE9-2BBC-BF77-D7E3-7E5CE9C29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of </a:t>
            </a:r>
            <a:r>
              <a:rPr lang="en-GB" dirty="0" err="1"/>
              <a:t>ViTs</a:t>
            </a:r>
            <a:r>
              <a:rPr lang="en-GB" dirty="0"/>
              <a:t> vs. CNNs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21A5E-04A1-EC9E-FCE0-1A65426C8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What are the benefits of </a:t>
            </a:r>
            <a:r>
              <a:rPr lang="en-GB" dirty="0" err="1"/>
              <a:t>ViTs</a:t>
            </a:r>
            <a:r>
              <a:rPr lang="en-GB" dirty="0"/>
              <a:t> vs. CNNs?</a:t>
            </a:r>
          </a:p>
          <a:p>
            <a:r>
              <a:rPr lang="en-GB" b="1" dirty="0"/>
              <a:t>Global Context: </a:t>
            </a:r>
            <a:r>
              <a:rPr lang="en-GB" dirty="0"/>
              <a:t>CNNs dominated computer vision but have limitations with global context. Transformers overcome these by leveraging self-attention. Vision Transformers treat images as sequences of patches, enabling global dependency modelling.</a:t>
            </a:r>
          </a:p>
          <a:p>
            <a:r>
              <a:rPr lang="en-GB" b="1" dirty="0"/>
              <a:t>Improved Scalability: </a:t>
            </a:r>
            <a:r>
              <a:rPr lang="en-GB" dirty="0" err="1"/>
              <a:t>ViTs</a:t>
            </a:r>
            <a:r>
              <a:rPr lang="en-GB" dirty="0"/>
              <a:t> perform better as data size increases.</a:t>
            </a:r>
          </a:p>
          <a:p>
            <a:r>
              <a:rPr lang="en-GB" b="1" dirty="0"/>
              <a:t>State-of-the-art Performance: </a:t>
            </a:r>
            <a:r>
              <a:rPr lang="en-GB" dirty="0"/>
              <a:t>Similar or superior performance to CNNs on large-scale datasets.</a:t>
            </a:r>
          </a:p>
          <a:p>
            <a:r>
              <a:rPr lang="en-GB" b="1" dirty="0"/>
              <a:t>Model Flexibility: </a:t>
            </a:r>
            <a:r>
              <a:rPr lang="en-GB" dirty="0"/>
              <a:t>Unified framework for text and vision tasks.</a:t>
            </a:r>
            <a:br>
              <a:rPr lang="en-GB" dirty="0"/>
            </a:br>
            <a:r>
              <a:rPr lang="en-GB" dirty="0"/>
              <a:t>Can later be expanded to video, 3D vision, and multi-modal tasks.</a:t>
            </a:r>
          </a:p>
        </p:txBody>
      </p:sp>
    </p:spTree>
    <p:extLst>
      <p:ext uri="{BB962C8B-B14F-4D97-AF65-F5344CB8AC3E}">
        <p14:creationId xmlns:p14="http://schemas.microsoft.com/office/powerpoint/2010/main" val="1615415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2F1DC-59D1-0057-65E5-4A6B4669B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Splitting images into patches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C199-ACC2-D7FB-BC50-D4C6655363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431972" cy="5032375"/>
          </a:xfrm>
        </p:spPr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  <a:endParaRPr lang="en-GB" b="1" dirty="0"/>
          </a:p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image patch</a:t>
            </a:r>
            <a:r>
              <a:rPr lang="en-GB" b="1" dirty="0"/>
              <a:t>): </a:t>
            </a:r>
            <a:r>
              <a:rPr lang="en-GB" dirty="0"/>
              <a:t>The first step requires to cut the image into smaller, fixed-sized square pieces (e.g., 16x16 pixels). These pieces are called </a:t>
            </a:r>
            <a:r>
              <a:rPr lang="en-GB" b="1" dirty="0">
                <a:solidFill>
                  <a:srgbClr val="00B050"/>
                </a:solidFill>
              </a:rPr>
              <a:t>patches</a:t>
            </a:r>
            <a:r>
              <a:rPr lang="en-GB" dirty="0"/>
              <a:t>. Each patch holds a portion of the image.</a:t>
            </a:r>
          </a:p>
          <a:p>
            <a:pPr marL="0" indent="0">
              <a:buNone/>
            </a:pPr>
            <a:r>
              <a:rPr lang="en-GB" dirty="0"/>
              <a:t>In our demo notebook, we use CIFAR-10 (32 by 32 images) and split it into 16 patches of size 8 by 8.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D84FF3-61C0-1F96-E6A4-DC809EF6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2" y="3722914"/>
            <a:ext cx="5811060" cy="2996030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E8C4CF-A790-4357-4D2B-B3853462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1" b="14526"/>
          <a:stretch/>
        </p:blipFill>
        <p:spPr>
          <a:xfrm>
            <a:off x="8000290" y="-1"/>
            <a:ext cx="3124909" cy="369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670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0648ED-ACA4-BDCB-1175-949B87635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2970F-E6C4-69B8-23A8-F5B9CA35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Linear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8F5B3-3849-3A82-C398-616EA702F5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Step 1: </a:t>
            </a:r>
            <a:r>
              <a:rPr lang="en-GB" dirty="0"/>
              <a:t>Images split into patches, and each patch treated as tokens.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/>
              <a:t>Then, we </a:t>
            </a:r>
            <a:r>
              <a:rPr lang="en-GB" b="1" dirty="0"/>
              <a:t>transform the patches into linear embeddings</a:t>
            </a:r>
            <a:r>
              <a:rPr lang="en-GB" dirty="0"/>
              <a:t>, by:</a:t>
            </a:r>
          </a:p>
          <a:p>
            <a:r>
              <a:rPr lang="en-GB" dirty="0"/>
              <a:t>Using a Conv2d on each patch,</a:t>
            </a:r>
          </a:p>
          <a:p>
            <a:r>
              <a:rPr lang="en-GB" dirty="0"/>
              <a:t>And then flatten to obtain a 1D vector of size 64, this is the </a:t>
            </a:r>
            <a:r>
              <a:rPr lang="en-GB" b="1" dirty="0"/>
              <a:t>linear embedding </a:t>
            </a:r>
            <a:r>
              <a:rPr lang="en-GB" dirty="0"/>
              <a:t>for the patch.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0BA0D6-FF90-21AB-11ED-B697B2C6D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525" y="3842657"/>
            <a:ext cx="5717686" cy="28238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02010-1E3A-B8E8-CA80-15808A9C3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529" y="191506"/>
            <a:ext cx="5280158" cy="340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63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770E4-0B9B-9F2A-6BF6-722DF9150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DE2B7-8952-01B9-0C81-02A70336F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37486-DD53-1E35-6040-FB553A7A4E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rgbClr val="00B050"/>
                </a:solidFill>
              </a:rPr>
              <a:t>Step 2: </a:t>
            </a:r>
            <a:r>
              <a:rPr lang="en-GB" dirty="0"/>
              <a:t>Positional encoding to retain positional information about the different patches of the image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b="1" dirty="0"/>
              <a:t>Why is position important?</a:t>
            </a:r>
          </a:p>
          <a:p>
            <a:r>
              <a:rPr lang="en-GB" dirty="0"/>
              <a:t>In images, the arrangement of pixels defines the structure (e.g., a cat’s ears are at the top, not in the middle of their body).</a:t>
            </a:r>
          </a:p>
        </p:txBody>
      </p:sp>
      <p:pic>
        <p:nvPicPr>
          <p:cNvPr id="8" name="Picture 7" descr="A grid of purple and white squares&#10;&#10;Description automatically generated">
            <a:extLst>
              <a:ext uri="{FF2B5EF4-FFF2-40B4-BE49-F238E27FC236}">
                <a16:creationId xmlns:a16="http://schemas.microsoft.com/office/drawing/2014/main" id="{2C2AE3BD-7356-13FE-8A48-66213D794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2324715"/>
            <a:ext cx="4229222" cy="2266642"/>
          </a:xfrm>
          <a:prstGeom prst="rect">
            <a:avLst/>
          </a:prstGeom>
        </p:spPr>
      </p:pic>
      <p:pic>
        <p:nvPicPr>
          <p:cNvPr id="10" name="Picture 9" descr="A grid of squares with numbers&#10;&#10;Description automatically generated">
            <a:extLst>
              <a:ext uri="{FF2B5EF4-FFF2-40B4-BE49-F238E27FC236}">
                <a16:creationId xmlns:a16="http://schemas.microsoft.com/office/drawing/2014/main" id="{DEBBFD36-520B-88DF-9E16-392452234D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4591357"/>
            <a:ext cx="3681631" cy="2266643"/>
          </a:xfrm>
          <a:prstGeom prst="rect">
            <a:avLst/>
          </a:prstGeom>
        </p:spPr>
      </p:pic>
      <p:pic>
        <p:nvPicPr>
          <p:cNvPr id="12" name="Picture 11" descr="A blue and white gradient&#10;&#10;Description automatically generated with medium confidence">
            <a:extLst>
              <a:ext uri="{FF2B5EF4-FFF2-40B4-BE49-F238E27FC236}">
                <a16:creationId xmlns:a16="http://schemas.microsoft.com/office/drawing/2014/main" id="{354EA42A-6691-D961-308C-754242C281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144445"/>
            <a:ext cx="4218350" cy="22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77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F372D-D337-F640-F663-2134C7B2F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9A25-EF71-5AF6-DD8B-96B60EB5C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BD496-74B8-25CF-DFB6-8645DAC22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82344" cy="5032375"/>
          </a:xfrm>
        </p:spPr>
        <p:txBody>
          <a:bodyPr>
            <a:normAutofit/>
          </a:bodyPr>
          <a:lstStyle/>
          <a:p>
            <a:r>
              <a:rPr lang="en-GB" dirty="0"/>
              <a:t>Transformers do not naturally understand positioning for the different patches</a:t>
            </a:r>
          </a:p>
          <a:p>
            <a:r>
              <a:rPr lang="en-GB" dirty="0"/>
              <a:t>They might treat patches as an unordered sequence.</a:t>
            </a:r>
          </a:p>
          <a:p>
            <a:r>
              <a:rPr lang="en-GB" dirty="0"/>
              <a:t>Without positional encoding, transformers would not know the difference between a cat and a scrambled cat puzzle, which could prove problematic to understand the global context of the image.</a:t>
            </a:r>
          </a:p>
        </p:txBody>
      </p:sp>
      <p:pic>
        <p:nvPicPr>
          <p:cNvPr id="8" name="Picture 7" descr="A grid of purple and white squares&#10;&#10;Description automatically generated">
            <a:extLst>
              <a:ext uri="{FF2B5EF4-FFF2-40B4-BE49-F238E27FC236}">
                <a16:creationId xmlns:a16="http://schemas.microsoft.com/office/drawing/2014/main" id="{BE227956-0779-A789-2083-0F985DA1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2324715"/>
            <a:ext cx="4229222" cy="2266642"/>
          </a:xfrm>
          <a:prstGeom prst="rect">
            <a:avLst/>
          </a:prstGeom>
        </p:spPr>
      </p:pic>
      <p:pic>
        <p:nvPicPr>
          <p:cNvPr id="10" name="Picture 9" descr="A grid of squares with numbers&#10;&#10;Description automatically generated">
            <a:extLst>
              <a:ext uri="{FF2B5EF4-FFF2-40B4-BE49-F238E27FC236}">
                <a16:creationId xmlns:a16="http://schemas.microsoft.com/office/drawing/2014/main" id="{1D9CD156-A83A-D95B-F59E-BD8A2A608A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4591357"/>
            <a:ext cx="3681631" cy="2266643"/>
          </a:xfrm>
          <a:prstGeom prst="rect">
            <a:avLst/>
          </a:prstGeom>
        </p:spPr>
      </p:pic>
      <p:pic>
        <p:nvPicPr>
          <p:cNvPr id="12" name="Picture 11" descr="A blue and white gradient&#10;&#10;Description automatically generated with medium confidence">
            <a:extLst>
              <a:ext uri="{FF2B5EF4-FFF2-40B4-BE49-F238E27FC236}">
                <a16:creationId xmlns:a16="http://schemas.microsoft.com/office/drawing/2014/main" id="{0094D3CA-DE18-1876-A5FC-8A28C2AF0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144445"/>
            <a:ext cx="4218350" cy="22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0929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C81E3-C268-F044-0877-4B61A44DC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D2397-35F9-973E-7A7E-EF0566EA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66468-1F9F-6ED3-D52F-EC4A5EC196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positional encoding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Positional encoding </a:t>
            </a:r>
            <a:r>
              <a:rPr lang="en-GB" dirty="0"/>
              <a:t>is a piece of information that is added to each patch embedding to give it a unique location identity.</a:t>
            </a:r>
          </a:p>
          <a:p>
            <a:pPr marL="0" indent="0">
              <a:buNone/>
            </a:pPr>
            <a:r>
              <a:rPr lang="en-GB" dirty="0"/>
              <a:t>This helps the transformer know where the patch originally comes from in the image.</a:t>
            </a:r>
          </a:p>
          <a:p>
            <a:pPr marL="0" indent="0">
              <a:buNone/>
            </a:pPr>
            <a:r>
              <a:rPr lang="en-GB" dirty="0"/>
              <a:t>It then prevents the “scrambled puzzle” effect mentioned earlier.</a:t>
            </a:r>
          </a:p>
          <a:p>
            <a:pPr marL="0" indent="0">
              <a:buNone/>
            </a:pPr>
            <a:r>
              <a:rPr lang="en-GB" dirty="0"/>
              <a:t>Positional encodings are usually vectors added to the patch embeddings. They are often defined as sinusoidal functions (similar to waves) or as learned embeddings.</a:t>
            </a:r>
          </a:p>
        </p:txBody>
      </p:sp>
    </p:spTree>
    <p:extLst>
      <p:ext uri="{BB962C8B-B14F-4D97-AF65-F5344CB8AC3E}">
        <p14:creationId xmlns:p14="http://schemas.microsoft.com/office/powerpoint/2010/main" val="2299621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lecture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Vision Transformers (</a:t>
            </a:r>
            <a:r>
              <a:rPr lang="en-GB" b="1" dirty="0" err="1"/>
              <a:t>ViTs</a:t>
            </a:r>
            <a:r>
              <a:rPr lang="en-GB" b="1" dirty="0"/>
              <a:t>)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are </a:t>
            </a:r>
            <a:r>
              <a:rPr lang="en-US" b="1" dirty="0" err="1"/>
              <a:t>ViTs</a:t>
            </a:r>
            <a:r>
              <a:rPr lang="en-US" b="1" dirty="0"/>
              <a:t> related to Convolutional Neural Networks </a:t>
            </a:r>
            <a:r>
              <a:rPr lang="en-US" dirty="0"/>
              <a:t>(previous day) and </a:t>
            </a:r>
            <a:r>
              <a:rPr lang="en-US" b="1" dirty="0"/>
              <a:t>(Natural Language Processing) Transformers </a:t>
            </a:r>
            <a:r>
              <a:rPr lang="en-US" dirty="0"/>
              <a:t>(briefly mentioned in the previous lecture)?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the </a:t>
            </a:r>
            <a:r>
              <a:rPr lang="en-US" b="1" dirty="0"/>
              <a:t>Swin</a:t>
            </a:r>
            <a:r>
              <a:rPr lang="en-US" dirty="0"/>
              <a:t> </a:t>
            </a:r>
            <a:r>
              <a:rPr lang="en-US" b="1" dirty="0"/>
              <a:t>model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Hybrid </a:t>
            </a:r>
            <a:r>
              <a:rPr lang="en-US" b="1" dirty="0" err="1"/>
              <a:t>ViT</a:t>
            </a:r>
            <a:r>
              <a:rPr lang="en-US" b="1" dirty="0"/>
              <a:t> models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3320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0E27D-0288-A2AC-0C1C-2093D49B6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F85BB-1B77-D820-61B3-D865C7B5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0F0E5-F858-094F-0A41-686BC8684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86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Comparison between CNNs and </a:t>
            </a:r>
            <a:r>
              <a:rPr lang="en-GB" dirty="0" err="1"/>
              <a:t>ViTs</a:t>
            </a:r>
            <a:r>
              <a:rPr lang="en-GB" dirty="0"/>
              <a:t>:</a:t>
            </a:r>
          </a:p>
          <a:p>
            <a:r>
              <a:rPr lang="en-GB" b="1" dirty="0"/>
              <a:t>CNNs: </a:t>
            </a:r>
            <a:r>
              <a:rPr lang="en-GB" dirty="0"/>
              <a:t>Position is “hard-coded” by the sliding convolutional filters, which inherently respect spatial structure, but is often “too local”.</a:t>
            </a:r>
          </a:p>
          <a:p>
            <a:r>
              <a:rPr lang="en-GB" b="1" dirty="0" err="1"/>
              <a:t>ViTs</a:t>
            </a:r>
            <a:r>
              <a:rPr lang="en-GB" b="1" dirty="0"/>
              <a:t>: </a:t>
            </a:r>
            <a:r>
              <a:rPr lang="en-GB" dirty="0"/>
              <a:t>Explicitly add positional encoding information to patches because they lack built-in spatial understanding, attention layers will then allow for a global context understanding.</a:t>
            </a:r>
          </a:p>
        </p:txBody>
      </p:sp>
      <p:pic>
        <p:nvPicPr>
          <p:cNvPr id="8" name="Picture 7" descr="A grid of purple and white squares&#10;&#10;Description automatically generated">
            <a:extLst>
              <a:ext uri="{FF2B5EF4-FFF2-40B4-BE49-F238E27FC236}">
                <a16:creationId xmlns:a16="http://schemas.microsoft.com/office/drawing/2014/main" id="{86632F09-0199-34C8-40F2-E74A0ADA8C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2324715"/>
            <a:ext cx="4229222" cy="2266642"/>
          </a:xfrm>
          <a:prstGeom prst="rect">
            <a:avLst/>
          </a:prstGeom>
        </p:spPr>
      </p:pic>
      <p:pic>
        <p:nvPicPr>
          <p:cNvPr id="10" name="Picture 9" descr="A grid of squares with numbers&#10;&#10;Description automatically generated">
            <a:extLst>
              <a:ext uri="{FF2B5EF4-FFF2-40B4-BE49-F238E27FC236}">
                <a16:creationId xmlns:a16="http://schemas.microsoft.com/office/drawing/2014/main" id="{B2253D28-2027-314D-2533-D8ADDBEAB7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4591357"/>
            <a:ext cx="3681631" cy="2266643"/>
          </a:xfrm>
          <a:prstGeom prst="rect">
            <a:avLst/>
          </a:prstGeom>
        </p:spPr>
      </p:pic>
      <p:pic>
        <p:nvPicPr>
          <p:cNvPr id="12" name="Picture 11" descr="A blue and white gradient&#10;&#10;Description automatically generated with medium confidence">
            <a:extLst>
              <a:ext uri="{FF2B5EF4-FFF2-40B4-BE49-F238E27FC236}">
                <a16:creationId xmlns:a16="http://schemas.microsoft.com/office/drawing/2014/main" id="{942D8884-290C-403E-C7AE-CC3D352BFE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3" y="144445"/>
            <a:ext cx="4218350" cy="226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136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13548-BD48-C291-C77E-7E211071D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717B1-30CE-77D2-41CC-A716280A5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885B9-DF6C-1C75-FD68-BBF09F8A4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9884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do we want for a positional encoding?</a:t>
            </a:r>
          </a:p>
          <a:p>
            <a:r>
              <a:rPr lang="en-GB" b="1" dirty="0"/>
              <a:t>“Kind-of” Orthogonality: </a:t>
            </a:r>
            <a:r>
              <a:rPr lang="en-GB" dirty="0"/>
              <a:t>Patches should have “orthogonal” encodings.</a:t>
            </a:r>
          </a:p>
          <a:p>
            <a:r>
              <a:rPr lang="en-GB" b="1" dirty="0"/>
              <a:t>Absolute Information: </a:t>
            </a:r>
            <a:r>
              <a:rPr lang="en-GB" dirty="0"/>
              <a:t>The encoding should provide absolute positional information (e.g., "this is position 5").</a:t>
            </a:r>
          </a:p>
          <a:p>
            <a:r>
              <a:rPr lang="en-GB" b="1" dirty="0"/>
              <a:t>Relative Information: </a:t>
            </a:r>
            <a:r>
              <a:rPr lang="en-GB" dirty="0"/>
              <a:t>The encoding should help capture relative relationships between positions (e.g., "position 5 is close to 6").</a:t>
            </a:r>
          </a:p>
          <a:p>
            <a:r>
              <a:rPr lang="en-GB" b="1" dirty="0"/>
              <a:t>Similarity Between Close Positions: </a:t>
            </a:r>
            <a:r>
              <a:rPr lang="en-GB" dirty="0"/>
              <a:t>Positions close to each other should have encodings with small differences, allowing the model to understand local relationships.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8368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67D0A-2649-3A0B-E372-D7B27A9FA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88C15D-494A-DF5F-88C7-20220D93AB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Sinusoidal functions for Positional Encoding</a:t>
            </a:r>
            <a:r>
              <a:rPr lang="en-GB" b="1" dirty="0"/>
              <a:t>): 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Sinusoidal positional encodings </a:t>
            </a:r>
            <a:r>
              <a:rPr lang="en-GB" dirty="0"/>
              <a:t>are a way to inject </a:t>
            </a:r>
            <a:r>
              <a:rPr lang="en-GB" b="1" dirty="0"/>
              <a:t>positional information </a:t>
            </a:r>
            <a:r>
              <a:rPr lang="en-GB" dirty="0"/>
              <a:t>into a sequence of embeddings so that a transformer model can distinguish the order or spatial arrangement of the data.</a:t>
            </a:r>
          </a:p>
          <a:p>
            <a:pPr marL="0" indent="0">
              <a:buNone/>
            </a:pPr>
            <a:r>
              <a:rPr lang="en-GB" dirty="0"/>
              <a:t>Sinusoidal positional encodings </a:t>
            </a:r>
            <a:r>
              <a:rPr lang="en-GB" b="1" dirty="0"/>
              <a:t>satisfy to many properties we want for positional encodings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3DAD2A5F-DE0E-B385-63F1-8A59CE3C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146" y="2307771"/>
            <a:ext cx="6117854" cy="364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16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4A13B-9C94-3F76-C8A2-7BB1BAF3C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D464B-2D03-DC63-7875-F1A29DB84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95E74-D6BF-8E8D-ED05-394FE271A4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How does it work?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{"/>
                          <m:endChr m:val="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  <m:brk m:alnAt="7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</m:t>
                                    </m:r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10000</m:t>
                                                </m:r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𝑒𝑣𝑒𝑛</m:t>
                                </m:r>
                              </m:e>
                            </m:mr>
                            <m:mr>
                              <m:e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GB" b="0" i="1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num>
                                          <m:den>
                                            <m:sSup>
                                              <m:sSupPr>
                                                <m:ctrlP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GB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10000</m:t>
                                                </m:r>
                                              </m:e>
                                              <m:sup>
                                                <m:f>
                                                  <m:fPr>
                                                    <m:ctrlP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𝑘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GB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𝐷</m:t>
                                                    </m:r>
                                                  </m:den>
                                                </m:f>
                                              </m:sup>
                                            </m:sSup>
                                          </m:den>
                                        </m:f>
                                      </m:e>
                                    </m:d>
                                  </m:e>
                                </m:func>
                              </m:e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𝑜𝑑𝑑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br>
                  <a:rPr lang="en-GB" dirty="0"/>
                </a:br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is the patch index (in our case, </a:t>
                </a:r>
                <a14:m>
                  <m:oMath xmlns:m="http://schemas.openxmlformats.org/officeDocument/2006/math"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∈[0, 15]</m:t>
                    </m:r>
                  </m:oMath>
                </a14:m>
                <a:r>
                  <a:rPr lang="en-GB" dirty="0"/>
                  <a:t> as have 16 patches)</a:t>
                </a:r>
              </a:p>
              <a:p>
                <a:pPr marL="0" indent="0">
                  <a:buNone/>
                </a:pPr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GB" dirty="0"/>
                  <a:t> is the size of the positional encoding vector (we set it to be the same as our linear embeddings earlier, i.e. 64)</a:t>
                </a:r>
              </a:p>
              <a:p>
                <a:pPr marL="0" indent="0">
                  <a:buNone/>
                </a:pPr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0, </m:t>
                        </m:r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0, 63</m:t>
                        </m:r>
                      </m:e>
                    </m:d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C095E74-D6BF-8E8D-ED05-394FE271A4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b="-18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799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61090-003F-E10D-4E39-9275629B3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666CD-8CF3-F985-4D1E-D971555D7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8DF7C-6F21-93E4-5EB1-C19E5ABFFC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How does it work?</a:t>
                </a:r>
              </a:p>
              <a:p>
                <a:pPr marL="0" indent="0">
                  <a:buNone/>
                </a:pPr>
                <a:r>
                  <a:rPr lang="en-GB" dirty="0"/>
                  <a:t>Later on, we add this positional encoding to our embedding vectors.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dirty="0"/>
                  <a:t> is the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th</a:t>
                </a:r>
                <a:r>
                  <a:rPr lang="en-GB" dirty="0"/>
                  <a:t> element of the embedding vector produced by our </a:t>
                </a:r>
                <a:r>
                  <a:rPr lang="en-GB" dirty="0" err="1"/>
                  <a:t>PatchEmbedding</a:t>
                </a:r>
                <a:r>
                  <a:rPr lang="en-GB" dirty="0"/>
                  <a:t> class from earlier for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th</a:t>
                </a:r>
                <a:r>
                  <a:rPr lang="en-GB" dirty="0"/>
                  <a:t> element of the positional encoding vector for patch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from the previous slide.</a:t>
                </a:r>
              </a:p>
              <a:p>
                <a:r>
                  <a:rPr lang="en-GB" dirty="0"/>
                  <a:t>And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GB" dirty="0"/>
                  <a:t> is the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-</a:t>
                </a:r>
                <a:r>
                  <a:rPr lang="en-GB" dirty="0" err="1"/>
                  <a:t>th</a:t>
                </a:r>
                <a:r>
                  <a:rPr lang="en-GB" dirty="0"/>
                  <a:t> element of the vector combining embeddings and positional encoding for patch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i="1" dirty="0"/>
                  <a:t>Why use this sinusoidal formula? See </a:t>
                </a:r>
                <a:r>
                  <a:rPr lang="en-US" i="1" dirty="0"/>
                  <a:t>[KN].</a:t>
                </a:r>
                <a:endParaRPr lang="en-GB" i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08DF7C-6F21-93E4-5EB1-C19E5ABFFC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8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0725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700C3-ED4D-C1C4-19FC-64A952BA5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B894CE-41AC-F6F9-3F32-9BDFB0775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Remember, we want our positional encodings to have certain properties.</a:t>
            </a:r>
          </a:p>
          <a:p>
            <a:r>
              <a:rPr lang="en-GB" b="1" dirty="0"/>
              <a:t>“Kind-of” Orthogonality: </a:t>
            </a:r>
            <a:r>
              <a:rPr lang="en-GB" dirty="0"/>
              <a:t>Patches should have different encodings.</a:t>
            </a:r>
          </a:p>
          <a:p>
            <a:r>
              <a:rPr lang="en-GB" b="1" dirty="0"/>
              <a:t>Absolute Information: </a:t>
            </a:r>
            <a:r>
              <a:rPr lang="en-GB" dirty="0"/>
              <a:t>The encoding should provide absolute positional information (e.g., "this is position 5").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C0B95B-D6F9-3117-1179-F219C7371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0" y="1664931"/>
            <a:ext cx="6172200" cy="41522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013772D-673F-0BF1-00B5-D7DD77D39FE5}"/>
              </a:ext>
            </a:extLst>
          </p:cNvPr>
          <p:cNvSpPr txBox="1"/>
          <p:nvPr/>
        </p:nvSpPr>
        <p:spPr>
          <a:xfrm>
            <a:off x="6792686" y="5914779"/>
            <a:ext cx="518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A very common pattern for sinusoidal embeddings</a:t>
            </a:r>
          </a:p>
        </p:txBody>
      </p:sp>
    </p:spTree>
    <p:extLst>
      <p:ext uri="{BB962C8B-B14F-4D97-AF65-F5344CB8AC3E}">
        <p14:creationId xmlns:p14="http://schemas.microsoft.com/office/powerpoint/2010/main" val="2995822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59C7C-BE14-A11D-8880-9AD5A4912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D03DA-7520-04C3-0763-6E66F27F4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Sinusoidal Positional Encoding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EA85E10-847B-65BB-71CA-E60B62DA5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Relative Information: </a:t>
            </a:r>
            <a:r>
              <a:rPr lang="en-GB" dirty="0"/>
              <a:t>The encoding should help capture relative relationships between positions (e.g., "position 5 is close to 6").</a:t>
            </a:r>
          </a:p>
          <a:p>
            <a:r>
              <a:rPr lang="en-GB" b="1" dirty="0"/>
              <a:t>Similarity Between Close Positions: </a:t>
            </a:r>
            <a:r>
              <a:rPr lang="en-GB" dirty="0"/>
              <a:t>Positions close to each other should have encodings with small differences, allowing the model to understand local relationships.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19C5AF-D98E-7685-7F03-1877FBAF2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666" y="1460358"/>
            <a:ext cx="6201640" cy="528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3043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E2CA3-22ED-7342-932D-3A2CAECED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1D to 2D sinusoidal 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C188F-A46C-4682-4A26-BCB4C963AF8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GB" dirty="0"/>
                  <a:t>In practice, it appears that the positional encodings for patches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en-GB" dirty="0"/>
                  <a:t>are close to each other, which is nice.</a:t>
                </a:r>
              </a:p>
              <a:p>
                <a:r>
                  <a:rPr lang="en-GB" dirty="0"/>
                  <a:t>But in practice, our image has a 2D layout of patches.</a:t>
                </a:r>
              </a:p>
              <a:p>
                <a:r>
                  <a:rPr lang="en-GB" dirty="0"/>
                  <a:t>This means that patches 3 and 4 should not be close to each other, but 0 and 4 should.</a:t>
                </a:r>
              </a:p>
              <a:p>
                <a:r>
                  <a:rPr lang="en-GB" dirty="0"/>
                  <a:t>Therefore, we need 2D positional encodings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0BC188F-A46C-4682-4A26-BCB4C963AF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B21349-69C9-6C44-7BEC-32E8E146DC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Lucky for us, it relies on the same intuition as before with sinusoidal encodings.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2A0994-B5AE-E549-2FF2-5DD2B7C28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0172" y="3429000"/>
            <a:ext cx="5811060" cy="2996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FD7D7B2-75D5-4F1B-CD30-74A43F16583D}"/>
              </a:ext>
            </a:extLst>
          </p:cNvPr>
          <p:cNvSpPr txBox="1"/>
          <p:nvPr/>
        </p:nvSpPr>
        <p:spPr>
          <a:xfrm>
            <a:off x="9492343" y="3897086"/>
            <a:ext cx="25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5DE55-0FC9-CD98-9561-AFCD67F4AF90}"/>
              </a:ext>
            </a:extLst>
          </p:cNvPr>
          <p:cNvSpPr txBox="1"/>
          <p:nvPr/>
        </p:nvSpPr>
        <p:spPr>
          <a:xfrm>
            <a:off x="9492343" y="4549838"/>
            <a:ext cx="25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9C1A7-B731-EED8-CA14-049C4B1D5849}"/>
              </a:ext>
            </a:extLst>
          </p:cNvPr>
          <p:cNvSpPr txBox="1"/>
          <p:nvPr/>
        </p:nvSpPr>
        <p:spPr>
          <a:xfrm>
            <a:off x="11604172" y="3881551"/>
            <a:ext cx="250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30076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F08F0-9ADF-8E13-D2DD-F6E325909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6920-D2B2-71CF-95E6-9A9E49D84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1D to 2D sinusoidal 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F9996-092E-BB10-2396-154F932B06F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Use separate row and column representations for patches:</a:t>
                </a:r>
              </a:p>
              <a:p>
                <a:r>
                  <a:rPr lang="en-GB" dirty="0"/>
                  <a:t>    Each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in a grid can now be equivalently identified by its row index and column index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Two separate positional encodings are created: One for the row index (x-axis)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and one for the column index (y-axis),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Use sinusoidal positional encodings, as before, but this time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instead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These encodings are summed, as before, to form the final 2D positional encoding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D6F9996-092E-BB10-2396-154F932B06F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3602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856BF-E524-F3A7-CC9A-428B3EA91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3ACFF-C275-F924-922B-B8739F4E9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1D to 2D sinusoidal encodings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AF5581-6715-0CD7-9870-9718AFB783D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Use separate row and column representations for patches:</a:t>
                </a:r>
              </a:p>
              <a:p>
                <a:r>
                  <a:rPr lang="en-GB" dirty="0"/>
                  <a:t>    Each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 in a grid can now be equivalently identified by its row index and column index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Two separate positional encodings are created: One for the row index (x-axis) denoted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and one for the column index (y-axis),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Use sinusoidal positional encodings, as before, but this time using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GB" dirty="0"/>
                  <a:t> instead 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dirty="0"/>
                  <a:t>These encodings are summed, as before, to form the final 2D positional encoding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𝜓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GB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for patch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AF5581-6715-0CD7-9870-9718AFB783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15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C73A4B1-B0F9-1780-12C6-F97FAA796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117" y="414607"/>
            <a:ext cx="9297766" cy="607826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3777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E5ED3-C67C-D1EA-E1F0-93255DA3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Reminders on Computer Vision and CNNs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DA470D-5667-4579-2848-E703B05EFD3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1615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 seen on Week 4, </a:t>
            </a:r>
            <a:r>
              <a:rPr lang="en-GB" b="1" dirty="0"/>
              <a:t>CNNs can be used to recognize patterns in visual data</a:t>
            </a:r>
            <a:r>
              <a:rPr lang="en-GB" dirty="0"/>
              <a:t>, e.g. image classification, segmentation, etc.</a:t>
            </a:r>
          </a:p>
          <a:p>
            <a:r>
              <a:rPr lang="en-GB" dirty="0"/>
              <a:t>CNNs do so by using local pattern recognition through convolutions.</a:t>
            </a:r>
          </a:p>
          <a:p>
            <a:r>
              <a:rPr lang="en-GB" dirty="0"/>
              <a:t>Hierarchical feature learning:</a:t>
            </a:r>
            <a:br>
              <a:rPr lang="en-GB" dirty="0"/>
            </a:br>
            <a:r>
              <a:rPr lang="en-GB" dirty="0"/>
              <a:t>edges → textures → objects.</a:t>
            </a:r>
          </a:p>
          <a:p>
            <a:pPr marL="0" indent="0">
              <a:buNone/>
            </a:pPr>
            <a:r>
              <a:rPr lang="en-GB" dirty="0"/>
              <a:t>CNN have produced milestone models for computer vision CV (e.g., </a:t>
            </a:r>
            <a:r>
              <a:rPr lang="en-GB" dirty="0" err="1"/>
              <a:t>AlexNet</a:t>
            </a:r>
            <a:r>
              <a:rPr lang="en-GB" dirty="0"/>
              <a:t>, </a:t>
            </a:r>
            <a:r>
              <a:rPr lang="en-GB" dirty="0" err="1"/>
              <a:t>ResNet</a:t>
            </a:r>
            <a:r>
              <a:rPr lang="en-GB" dirty="0"/>
              <a:t>, etc.) that are efficient, fast, and adaptable for smaller datasets. </a:t>
            </a:r>
          </a:p>
        </p:txBody>
      </p:sp>
      <p:pic>
        <p:nvPicPr>
          <p:cNvPr id="10" name="Picture 9" descr="A diagram of a diagram of a diagram&#10;&#10;Description automatically generated">
            <a:extLst>
              <a:ext uri="{FF2B5EF4-FFF2-40B4-BE49-F238E27FC236}">
                <a16:creationId xmlns:a16="http://schemas.microsoft.com/office/drawing/2014/main" id="{667F661D-0DC9-2BAD-3133-3188DEE24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3" b="20019"/>
          <a:stretch/>
        </p:blipFill>
        <p:spPr>
          <a:xfrm>
            <a:off x="6939814" y="3875712"/>
            <a:ext cx="5252186" cy="1778467"/>
          </a:xfrm>
          <a:prstGeom prst="rect">
            <a:avLst/>
          </a:prstGeom>
        </p:spPr>
      </p:pic>
      <p:pic>
        <p:nvPicPr>
          <p:cNvPr id="12" name="Picture 11" descr="A cat and dog with text&#10;&#10;Description automatically generated">
            <a:extLst>
              <a:ext uri="{FF2B5EF4-FFF2-40B4-BE49-F238E27FC236}">
                <a16:creationId xmlns:a16="http://schemas.microsoft.com/office/drawing/2014/main" id="{81CF431E-7DE1-6C1B-9B73-0D4CECA36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038" y="1766901"/>
            <a:ext cx="4985888" cy="207329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FEA053E-06E6-9B94-843F-7254730AC5FF}"/>
              </a:ext>
            </a:extLst>
          </p:cNvPr>
          <p:cNvSpPr txBox="1"/>
          <p:nvPr/>
        </p:nvSpPr>
        <p:spPr>
          <a:xfrm>
            <a:off x="7583648" y="5949010"/>
            <a:ext cx="4135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rgbClr val="7030A0"/>
                </a:solidFill>
                <a:sym typeface="Wingdings" panose="05000000000000000000" pitchFamily="2" charset="2"/>
              </a:rPr>
              <a:t> What is the issue then?</a:t>
            </a:r>
            <a:endParaRPr lang="en-GB" sz="28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3550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4692A-7158-C377-30BD-B6C927CF3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45C68-84B4-EDCB-C4CC-B6F7A3F4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From 1D to 2D sinusoidal encodings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6099-4CF8-4D47-BA10-B6FF4914D44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It is then possible to verify that the 2D positional encodings now preserve the relative distance in 2D as expected.</a:t>
            </a:r>
          </a:p>
          <a:p>
            <a:r>
              <a:rPr lang="en-GB" dirty="0"/>
              <a:t>This can be observed using the heatmap on the side.</a:t>
            </a:r>
          </a:p>
          <a:p>
            <a:r>
              <a:rPr lang="en-GB" dirty="0"/>
              <a:t>For instance, patch 0 is similar to patches 1 and 4, as expected.</a:t>
            </a:r>
          </a:p>
          <a:p>
            <a:r>
              <a:rPr lang="en-GB" i="1" dirty="0"/>
              <a:t>(It comes from the demo notebook 1).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FCAB42-BE21-6146-A3C5-A27D96FBE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622880"/>
            <a:ext cx="5755626" cy="50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15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8F401-D6B9-937B-E8A1-D393862C9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</a:t>
            </a:r>
            <a:r>
              <a:rPr lang="en-GB" dirty="0" err="1"/>
              <a:t>ViT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C0453-5FD9-D001-9E1A-91C4F296D6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We do so by creating a model</a:t>
            </a:r>
          </a:p>
          <a:p>
            <a:r>
              <a:rPr lang="en-GB" dirty="0"/>
              <a:t>That receives the patches embeddings, along with the 2D sinusoidal pos. encodings,</a:t>
            </a:r>
          </a:p>
          <a:p>
            <a:r>
              <a:rPr lang="en-GB" dirty="0"/>
              <a:t>And implements some simple attention layers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D11676C-DC71-206D-098C-EEBCA723DE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This time, we are not coding the transformer from scratch:</a:t>
            </a:r>
          </a:p>
          <a:p>
            <a:r>
              <a:rPr lang="en-GB" dirty="0"/>
              <a:t>Using the </a:t>
            </a:r>
            <a:r>
              <a:rPr lang="en-GB" dirty="0" err="1"/>
              <a:t>PyTorch</a:t>
            </a:r>
            <a:r>
              <a:rPr lang="en-GB" dirty="0"/>
              <a:t> transformer objects for attention layers,</a:t>
            </a:r>
          </a:p>
          <a:p>
            <a:r>
              <a:rPr lang="en-GB" dirty="0"/>
              <a:t>Finish with a single Linear layer for predictions of classes.</a:t>
            </a:r>
          </a:p>
          <a:p>
            <a:r>
              <a:rPr lang="en-GB" dirty="0"/>
              <a:t>Using GELU, dropout, etc.</a:t>
            </a:r>
          </a:p>
        </p:txBody>
      </p:sp>
    </p:spTree>
    <p:extLst>
      <p:ext uri="{BB962C8B-B14F-4D97-AF65-F5344CB8AC3E}">
        <p14:creationId xmlns:p14="http://schemas.microsoft.com/office/powerpoint/2010/main" val="1737918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D2B5D-A889-DC69-36C1-30D590A87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3A28-9C17-E7D2-775C-7A294658E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</a:t>
            </a:r>
            <a:r>
              <a:rPr lang="en-GB" dirty="0" err="1"/>
              <a:t>ViT</a:t>
            </a:r>
            <a:r>
              <a:rPr lang="en-GB" dirty="0"/>
              <a:t>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AB067-6D0C-F87D-BAB3-F5A8334535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accent2"/>
                </a:solidFill>
              </a:rPr>
              <a:t>Step 3: </a:t>
            </a:r>
            <a:r>
              <a:rPr lang="en-GB" dirty="0"/>
              <a:t>Global dependencies modelled via transformers and attention layers instead of simple CNNs.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We do so by creating a model</a:t>
            </a:r>
          </a:p>
          <a:p>
            <a:r>
              <a:rPr lang="en-GB" dirty="0"/>
              <a:t>That receives the patches embeddings, along with the 2D sinusoidal pos. encodings,</a:t>
            </a:r>
          </a:p>
          <a:p>
            <a:r>
              <a:rPr lang="en-GB" dirty="0"/>
              <a:t>And implements some simple attention layers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2C5AF81-1044-7468-15BA-C9917318161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This time, we are not coding the transformer from scratch:</a:t>
            </a:r>
          </a:p>
          <a:p>
            <a:r>
              <a:rPr lang="en-GB" dirty="0"/>
              <a:t>Using the </a:t>
            </a:r>
            <a:r>
              <a:rPr lang="en-GB" dirty="0" err="1"/>
              <a:t>PyTorch</a:t>
            </a:r>
            <a:r>
              <a:rPr lang="en-GB" dirty="0"/>
              <a:t> transformer objects for attention layers,</a:t>
            </a:r>
          </a:p>
          <a:p>
            <a:r>
              <a:rPr lang="en-GB" dirty="0"/>
              <a:t>Finish with a single Linear layer for predictions of classes.</a:t>
            </a:r>
          </a:p>
          <a:p>
            <a:r>
              <a:rPr lang="en-GB" dirty="0"/>
              <a:t>Using GELU, dropout,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81972-9175-CCA0-535B-8DF8270B9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894"/>
            <a:ext cx="10297886" cy="678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11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5E6AE-A384-8AD3-DB2D-AFDC2DBD8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Preparing the model for training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923FD9A-B923-9139-F8E9-63165EB5C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will combine the processor (patches, positional encoding) with the model. Feel free to play with parameters.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E634C6-4A45-0517-3F52-FE7EB237A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65" y="2991830"/>
            <a:ext cx="11193070" cy="386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718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6210D-DD53-095C-B0DD-9D2C91309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1D16B-E3C0-4EC7-8E7D-4E2F70327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1C2733-638D-C72A-0F0D-70AF847D8E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80857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Finally, prepare a training loop, very similar to the ones we have used so far</a:t>
            </a:r>
          </a:p>
          <a:p>
            <a:r>
              <a:rPr lang="en-GB" dirty="0" err="1"/>
              <a:t>CrossEntropyLoss</a:t>
            </a:r>
            <a:r>
              <a:rPr lang="en-GB" dirty="0"/>
              <a:t> for the 10 classes of CIFAR-10</a:t>
            </a:r>
          </a:p>
          <a:p>
            <a:r>
              <a:rPr lang="en-GB" dirty="0"/>
              <a:t>Adam Optimizer, basic hyperparameters</a:t>
            </a:r>
          </a:p>
          <a:p>
            <a:r>
              <a:rPr lang="en-GB" dirty="0"/>
              <a:t>The losses are coming down, indicating there might be training. Need evaluation.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D5A7D7-8094-2632-2BB0-D38EE5A45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514" y="0"/>
            <a:ext cx="6335486" cy="679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826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B614FF-387E-BE92-D414-C845691E7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F8049-59B8-045F-71DB-44A3B6C9E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5CDE39-FD3F-2AC3-98D3-5FE20E82B8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practice, </a:t>
            </a:r>
            <a:r>
              <a:rPr lang="en-GB" dirty="0" err="1"/>
              <a:t>ViTs</a:t>
            </a:r>
            <a:r>
              <a:rPr lang="en-GB" dirty="0"/>
              <a:t> need many more iterations than CNNs to train, which is normal given that they have way more parameters!</a:t>
            </a:r>
          </a:p>
          <a:p>
            <a:r>
              <a:rPr lang="en-GB" dirty="0"/>
              <a:t>Post-training accuracy after 100 epochs: 59% (meh…).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What could be the issue here?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F7B347-D6AD-A4D0-5FB0-A0544B690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175" y="1139824"/>
            <a:ext cx="5754643" cy="533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3457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C4F0BF-B8B5-88E1-D94F-DD45333E0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715C7-9F60-0813-EADE-3076D1BB0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loop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4065E7C-16FF-A197-CDF7-2290F2E9F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What could be the issue here?</a:t>
            </a:r>
          </a:p>
          <a:p>
            <a:r>
              <a:rPr lang="en-GB" dirty="0" err="1"/>
              <a:t>ViTs</a:t>
            </a:r>
            <a:r>
              <a:rPr lang="en-GB" dirty="0"/>
              <a:t> need patches to be relevant information in order to train properly. This typically means that they often work better on</a:t>
            </a:r>
            <a:br>
              <a:rPr lang="en-GB" dirty="0"/>
            </a:br>
            <a:r>
              <a:rPr lang="en-GB" dirty="0"/>
              <a:t>high-resolution images.</a:t>
            </a:r>
          </a:p>
          <a:p>
            <a:r>
              <a:rPr lang="en-GB" dirty="0"/>
              <a:t>CIFAR-10 is likely too low in terms of resolution (32 by 32), in order for patches to be useful (8 by 8 patches will probably not contain much info).</a:t>
            </a:r>
          </a:p>
          <a:p>
            <a:r>
              <a:rPr lang="en-GB" dirty="0"/>
              <a:t>Try on a larger dataset to see if it works better?</a:t>
            </a:r>
            <a:br>
              <a:rPr lang="en-GB" dirty="0"/>
            </a:br>
            <a:r>
              <a:rPr lang="en-GB" dirty="0"/>
              <a:t>(Be ready for the computational cost though!)</a:t>
            </a:r>
          </a:p>
          <a:p>
            <a:r>
              <a:rPr lang="en-GB" dirty="0"/>
              <a:t>Also, a good idea to bring all the training tools (LR schedulers, validation set, etc.) to improve the training of our model.</a:t>
            </a:r>
          </a:p>
        </p:txBody>
      </p:sp>
    </p:spTree>
    <p:extLst>
      <p:ext uri="{BB962C8B-B14F-4D97-AF65-F5344CB8AC3E}">
        <p14:creationId xmlns:p14="http://schemas.microsoft.com/office/powerpoint/2010/main" val="27144086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1FB4-3C6F-C1C2-A8E4-61809F74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The </a:t>
            </a:r>
            <a:r>
              <a:rPr lang="en-GB" dirty="0" err="1"/>
              <a:t>Swin</a:t>
            </a:r>
            <a:r>
              <a:rPr lang="en-GB" dirty="0"/>
              <a:t> Transformer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4AABDC-16CF-CD92-6793-4AC887ADA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 err="1">
                <a:solidFill>
                  <a:srgbClr val="00B050"/>
                </a:solidFill>
              </a:rPr>
              <a:t>Swin</a:t>
            </a:r>
            <a:r>
              <a:rPr lang="en-GB" b="1" dirty="0">
                <a:solidFill>
                  <a:srgbClr val="00B050"/>
                </a:solidFill>
              </a:rPr>
              <a:t> Transformer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Swin Transformer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(short for "Shifted Window Transformer") is an advanced Vision Transformer, addressing scalability and efficiency challenges when applied to larger images and high-resolution tasks like object detection and segmentation.</a:t>
            </a:r>
          </a:p>
          <a:p>
            <a:pPr marL="0" indent="0">
              <a:buNone/>
            </a:pPr>
            <a:r>
              <a:rPr lang="en-GB" dirty="0"/>
              <a:t>It relies on </a:t>
            </a:r>
            <a:r>
              <a:rPr lang="en-GB" b="1" dirty="0"/>
              <a:t>hierarchical representations, local self-attention </a:t>
            </a:r>
            <a:r>
              <a:rPr lang="en-GB" dirty="0"/>
              <a:t>and</a:t>
            </a:r>
            <a:r>
              <a:rPr lang="en-GB" b="1" dirty="0"/>
              <a:t> shifted windows.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 descr="A diagram of a diagram of a cross section of a cross section of a cross section of a cross section of a cross section of a cross section of a cross section of a cross section of a&#10;&#10;Description automatically generated">
            <a:extLst>
              <a:ext uri="{FF2B5EF4-FFF2-40B4-BE49-F238E27FC236}">
                <a16:creationId xmlns:a16="http://schemas.microsoft.com/office/drawing/2014/main" id="{380E7151-F753-EA3E-2004-5BF1F3878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94" y="2038524"/>
            <a:ext cx="5855925" cy="3346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A8924F-6150-A8DD-F2EC-E818A08E51C6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the </a:t>
            </a:r>
            <a:r>
              <a:rPr lang="en-GB" sz="2800" dirty="0" err="1"/>
              <a:t>Swin</a:t>
            </a:r>
            <a:r>
              <a:rPr lang="en-GB" sz="2800" dirty="0"/>
              <a:t> Transformer, taken from [SWIN2021]</a:t>
            </a:r>
          </a:p>
        </p:txBody>
      </p:sp>
    </p:spTree>
    <p:extLst>
      <p:ext uri="{BB962C8B-B14F-4D97-AF65-F5344CB8AC3E}">
        <p14:creationId xmlns:p14="http://schemas.microsoft.com/office/powerpoint/2010/main" val="7037532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6FEDE-70AA-0968-4D3A-ED24CFE1D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0DD07-EA30-198E-C98B-A37692BE2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The </a:t>
            </a:r>
            <a:r>
              <a:rPr lang="en-GB" dirty="0" err="1"/>
              <a:t>Swin</a:t>
            </a:r>
            <a:r>
              <a:rPr lang="en-GB" dirty="0"/>
              <a:t> Transformer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EBAD2-DAC8-FEB5-8C1A-38A7E2621C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79378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Hierarchical representations</a:t>
            </a:r>
          </a:p>
          <a:p>
            <a:r>
              <a:rPr lang="en-GB" dirty="0"/>
              <a:t>Standard </a:t>
            </a:r>
            <a:r>
              <a:rPr lang="en-GB" dirty="0" err="1"/>
              <a:t>ViT</a:t>
            </a:r>
            <a:r>
              <a:rPr lang="en-GB" dirty="0"/>
              <a:t>: Fixed-size grid of patches.</a:t>
            </a:r>
          </a:p>
          <a:p>
            <a:r>
              <a:rPr lang="en-GB" dirty="0" err="1"/>
              <a:t>Swin</a:t>
            </a:r>
            <a:r>
              <a:rPr lang="en-GB" dirty="0"/>
              <a:t>: Builds a hierarchical feature pyramid similar to CNNs.</a:t>
            </a:r>
          </a:p>
          <a:p>
            <a:r>
              <a:rPr lang="en-GB" dirty="0"/>
              <a:t>Starts with small patches and progressively merges them to form larger receptive fields.</a:t>
            </a:r>
          </a:p>
          <a:p>
            <a:r>
              <a:rPr lang="en-GB" dirty="0"/>
              <a:t>Enables multi-scale feature extraction, tasks involving spatial hierarchies (e.g., detecting objects of different sizes in a given image).</a:t>
            </a:r>
          </a:p>
        </p:txBody>
      </p:sp>
      <p:pic>
        <p:nvPicPr>
          <p:cNvPr id="5" name="Picture 4" descr="A diagram of a diagram of a cross section of a cross section of a cross section of a cross section of a cross section of a cross section of a cross section of a cross section of a&#10;&#10;Description automatically generated">
            <a:extLst>
              <a:ext uri="{FF2B5EF4-FFF2-40B4-BE49-F238E27FC236}">
                <a16:creationId xmlns:a16="http://schemas.microsoft.com/office/drawing/2014/main" id="{335C891B-FC6A-47ED-F6DA-1FD6E01C2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894" y="2038524"/>
            <a:ext cx="5855925" cy="33462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E411966-E096-E671-64E6-A985E33D1AC4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the </a:t>
            </a:r>
            <a:r>
              <a:rPr lang="en-GB" sz="2800" dirty="0" err="1"/>
              <a:t>Swin</a:t>
            </a:r>
            <a:r>
              <a:rPr lang="en-GB" sz="2800" dirty="0"/>
              <a:t> Transformer, taken from [SWIN2021]</a:t>
            </a:r>
          </a:p>
        </p:txBody>
      </p:sp>
    </p:spTree>
    <p:extLst>
      <p:ext uri="{BB962C8B-B14F-4D97-AF65-F5344CB8AC3E}">
        <p14:creationId xmlns:p14="http://schemas.microsoft.com/office/powerpoint/2010/main" val="470473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B967F-314F-B048-2380-96DF8F9040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9925-D0D8-0D39-9765-DC13EB247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The </a:t>
            </a:r>
            <a:r>
              <a:rPr lang="en-GB" dirty="0" err="1"/>
              <a:t>Swin</a:t>
            </a:r>
            <a:r>
              <a:rPr lang="en-GB" dirty="0"/>
              <a:t> Transformer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3CA8B-83B6-A542-F330-1117871C8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57937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Local Self-Attention Windows</a:t>
                </a:r>
                <a:r>
                  <a:rPr lang="en-GB" dirty="0"/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dirty="0"/>
                  <a:t>Instead of computing self-attention globally for all patches (which has quadratic complexity in the number of patches), </a:t>
                </a:r>
                <a:r>
                  <a:rPr lang="en-GB" dirty="0" err="1"/>
                  <a:t>Swin</a:t>
                </a:r>
                <a:r>
                  <a:rPr lang="en-GB" dirty="0"/>
                  <a:t> processes patches </a:t>
                </a:r>
                <a:r>
                  <a:rPr lang="en-GB" b="1" dirty="0"/>
                  <a:t>within local windows.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GB" b="1" dirty="0"/>
                  <a:t>Key Advantage</a:t>
                </a:r>
                <a:r>
                  <a:rPr lang="en-GB" dirty="0"/>
                  <a:t>: Reduces the computational complexity from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to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dirty="0"/>
                  <a:t> is the number of patches.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D3CA8B-83B6-A542-F330-1117871C8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579378" cy="5032375"/>
              </a:xfrm>
              <a:blipFill>
                <a:blip r:embed="rId2"/>
                <a:stretch>
                  <a:fillRect l="-2295" t="-1937" r="-36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3276316-B343-4100-074A-02E8ADEF6D3A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the </a:t>
            </a:r>
            <a:r>
              <a:rPr lang="en-GB" sz="2800" dirty="0" err="1"/>
              <a:t>Swin</a:t>
            </a:r>
            <a:r>
              <a:rPr lang="en-GB" sz="2800" dirty="0"/>
              <a:t> Transformer, taken from [SWIN2021]</a:t>
            </a:r>
          </a:p>
        </p:txBody>
      </p:sp>
      <p:pic>
        <p:nvPicPr>
          <p:cNvPr id="9" name="Picture 8" descr="A diagram of a window&#10;&#10;Description automatically generated">
            <a:extLst>
              <a:ext uri="{FF2B5EF4-FFF2-40B4-BE49-F238E27FC236}">
                <a16:creationId xmlns:a16="http://schemas.microsoft.com/office/drawing/2014/main" id="{A21A81C6-9F81-98BA-B6C6-2125493434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2" y="1762395"/>
            <a:ext cx="5175354" cy="38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4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EE4-33BC-63E7-C95E-4C730AD6A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of Convolutional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B527B-4AB5-08BF-3A8E-9022FCFB6F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Issue #1:</a:t>
            </a:r>
            <a:r>
              <a:rPr lang="en-GB" dirty="0"/>
              <a:t> Inductive Biases, i.e. </a:t>
            </a:r>
            <a:r>
              <a:rPr lang="en-GB" b="1" dirty="0"/>
              <a:t>CNNs assume patterns always look the same.</a:t>
            </a:r>
            <a:endParaRPr lang="en-GB" dirty="0"/>
          </a:p>
          <a:p>
            <a:r>
              <a:rPr lang="en-GB" dirty="0"/>
              <a:t>What if the image is tilted, distorted, blurred, obstructed zoomed out/in, uses different lighting conditions, etc.?</a:t>
            </a:r>
          </a:p>
          <a:p>
            <a:r>
              <a:rPr lang="en-GB" dirty="0"/>
              <a:t>Might not work, even with extra tricks like data augmentation.</a:t>
            </a:r>
          </a:p>
          <a:p>
            <a:pPr marL="0" indent="0">
              <a:buNone/>
            </a:pPr>
            <a:r>
              <a:rPr lang="en-GB" dirty="0"/>
              <a:t>CNNs are not robust to these minor image variations!</a:t>
            </a:r>
          </a:p>
        </p:txBody>
      </p:sp>
      <p:pic>
        <p:nvPicPr>
          <p:cNvPr id="9" name="Picture 8" descr="A building in the fog&#10;&#10;Description automatically generated with medium confidence">
            <a:extLst>
              <a:ext uri="{FF2B5EF4-FFF2-40B4-BE49-F238E27FC236}">
                <a16:creationId xmlns:a16="http://schemas.microsoft.com/office/drawing/2014/main" id="{DA9D0A52-7BB4-5C93-EC65-19CEA3DE2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881" y="1314343"/>
            <a:ext cx="2740317" cy="2028609"/>
          </a:xfrm>
          <a:prstGeom prst="rect">
            <a:avLst/>
          </a:prstGeom>
        </p:spPr>
      </p:pic>
      <p:pic>
        <p:nvPicPr>
          <p:cNvPr id="11" name="Picture 10" descr="A group of cats in different poses&#10;&#10;Description automatically generated">
            <a:extLst>
              <a:ext uri="{FF2B5EF4-FFF2-40B4-BE49-F238E27FC236}">
                <a16:creationId xmlns:a16="http://schemas.microsoft.com/office/drawing/2014/main" id="{5858587F-909A-D0FA-78AC-FC87B087E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891"/>
          <a:stretch/>
        </p:blipFill>
        <p:spPr>
          <a:xfrm>
            <a:off x="5844147" y="1446411"/>
            <a:ext cx="3446477" cy="1764475"/>
          </a:xfrm>
          <a:prstGeom prst="rect">
            <a:avLst/>
          </a:prstGeom>
        </p:spPr>
      </p:pic>
      <p:pic>
        <p:nvPicPr>
          <p:cNvPr id="13" name="Picture 12" descr="A close up of a cat's face&#10;&#10;Description automatically generated">
            <a:extLst>
              <a:ext uri="{FF2B5EF4-FFF2-40B4-BE49-F238E27FC236}">
                <a16:creationId xmlns:a16="http://schemas.microsoft.com/office/drawing/2014/main" id="{3E24643B-BEC9-1446-210A-53B5A7DB9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551" y="3515049"/>
            <a:ext cx="2466975" cy="1847850"/>
          </a:xfrm>
          <a:prstGeom prst="rect">
            <a:avLst/>
          </a:prstGeom>
        </p:spPr>
      </p:pic>
      <p:pic>
        <p:nvPicPr>
          <p:cNvPr id="17" name="Picture 16" descr="A collage of a person&#10;&#10;Description automatically generated">
            <a:extLst>
              <a:ext uri="{FF2B5EF4-FFF2-40B4-BE49-F238E27FC236}">
                <a16:creationId xmlns:a16="http://schemas.microsoft.com/office/drawing/2014/main" id="{DA9B1995-A06F-02B6-B86E-71A8672ADD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548" y="3342952"/>
            <a:ext cx="3474076" cy="2184233"/>
          </a:xfrm>
          <a:prstGeom prst="rect">
            <a:avLst/>
          </a:prstGeom>
        </p:spPr>
      </p:pic>
      <p:pic>
        <p:nvPicPr>
          <p:cNvPr id="19" name="Picture 18" descr="A cow standing in a grassy field&#10;&#10;Description automatically generated">
            <a:extLst>
              <a:ext uri="{FF2B5EF4-FFF2-40B4-BE49-F238E27FC236}">
                <a16:creationId xmlns:a16="http://schemas.microsoft.com/office/drawing/2014/main" id="{A2FE71DF-E02C-822A-A5D1-FE6A93216A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58" b="31190"/>
          <a:stretch/>
        </p:blipFill>
        <p:spPr>
          <a:xfrm>
            <a:off x="6768298" y="5659251"/>
            <a:ext cx="4585502" cy="1024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848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D409B4-2688-2966-4A26-A7E7D311C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E867-76BD-4F70-06DA-B531CB4ED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The </a:t>
            </a:r>
            <a:r>
              <a:rPr lang="en-GB" dirty="0" err="1"/>
              <a:t>Swin</a:t>
            </a:r>
            <a:r>
              <a:rPr lang="en-GB" dirty="0"/>
              <a:t> Transformer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8B3720-D05C-274E-CB76-FD4A47B0EB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7937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Shifted Window Mechanism</a:t>
            </a:r>
            <a:r>
              <a:rPr lang="en-GB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To overcome the limitation of local windows (which lack global context), Swin </a:t>
            </a:r>
            <a:r>
              <a:rPr lang="en-GB" b="1" dirty="0"/>
              <a:t>shifts the windows</a:t>
            </a:r>
            <a:r>
              <a:rPr lang="en-GB" dirty="0"/>
              <a:t> between successive layers.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This allows </a:t>
            </a:r>
            <a:r>
              <a:rPr lang="en-GB" b="1" dirty="0"/>
              <a:t>cross-window interactions</a:t>
            </a:r>
            <a:r>
              <a:rPr lang="en-GB" dirty="0"/>
              <a:t> and captures long-range dependencies efficiently.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In a sense, it allows to “propagate” information across windows over successive layers.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9BE6B-0CE0-083A-460D-9776246EFA46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the </a:t>
            </a:r>
            <a:r>
              <a:rPr lang="en-GB" sz="2800" dirty="0" err="1"/>
              <a:t>Swin</a:t>
            </a:r>
            <a:r>
              <a:rPr lang="en-GB" sz="2800" dirty="0"/>
              <a:t> Transformer, taken from [SWIN2021]</a:t>
            </a:r>
          </a:p>
        </p:txBody>
      </p:sp>
      <p:pic>
        <p:nvPicPr>
          <p:cNvPr id="4" name="Picture 3" descr="A diagram of a window&#10;&#10;Description automatically generated">
            <a:extLst>
              <a:ext uri="{FF2B5EF4-FFF2-40B4-BE49-F238E27FC236}">
                <a16:creationId xmlns:a16="http://schemas.microsoft.com/office/drawing/2014/main" id="{43ED27F6-C8EF-564D-DAF8-816C159EAB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5082" y="1762395"/>
            <a:ext cx="5175354" cy="38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967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F8F46-3C9E-48FD-43D3-6ABD2EEEF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A03E-FAAE-76FB-62D6-83FFBA13D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Hybrid models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7D290E-ECF3-3AC2-157D-EBCA4F497F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b="1" dirty="0"/>
              <a:t>Strengths of CNNs:</a:t>
            </a:r>
          </a:p>
          <a:p>
            <a:r>
              <a:rPr lang="en-GB" dirty="0"/>
              <a:t>CNNs excel at extracting local features (e.g., edges, textures) due to their inductive biases like locality and translation invariance.</a:t>
            </a:r>
          </a:p>
          <a:p>
            <a:r>
              <a:rPr lang="en-GB" dirty="0"/>
              <a:t>Efficient for tasks requiring fine-grained feature extraction and low computational cost.</a:t>
            </a:r>
          </a:p>
          <a:p>
            <a:pPr marL="0" indent="0">
              <a:buNone/>
            </a:pPr>
            <a:r>
              <a:rPr lang="en-GB" b="1" dirty="0"/>
              <a:t>Strengths of Vision Transformers:</a:t>
            </a:r>
          </a:p>
          <a:p>
            <a:r>
              <a:rPr lang="en-GB" dirty="0"/>
              <a:t>Transformers excel at capturing global context using self-attention mechanisms.</a:t>
            </a:r>
          </a:p>
          <a:p>
            <a:r>
              <a:rPr lang="en-GB" dirty="0"/>
              <a:t>Particularly useful for tasks requiring long-range dependencies and relationships.</a:t>
            </a:r>
          </a:p>
          <a:p>
            <a:pPr marL="0" indent="0">
              <a:buNone/>
            </a:pPr>
            <a:r>
              <a:rPr lang="en-GB" b="1" dirty="0"/>
              <a:t>Challenges When Used Independently:</a:t>
            </a:r>
          </a:p>
          <a:p>
            <a:r>
              <a:rPr lang="en-GB" dirty="0"/>
              <a:t>CNNs struggle to model global dependencies due to their local receptive fields.</a:t>
            </a:r>
          </a:p>
          <a:p>
            <a:r>
              <a:rPr lang="en-GB" dirty="0"/>
              <a:t>Transformers are data-hungry and computationally expensive, making them challenging to train on small or mid-sized datasets.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22191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960082-2DDE-2ACB-DB9B-150FD88CD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7F0C-353C-DC88-32D0-3C3EF14F1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Advanced </a:t>
            </a:r>
            <a:r>
              <a:rPr lang="en-GB" dirty="0" err="1"/>
              <a:t>ViTs</a:t>
            </a:r>
            <a:r>
              <a:rPr lang="en-GB" dirty="0"/>
              <a:t>: Hybrid models</a:t>
            </a:r>
            <a:br>
              <a:rPr lang="en-GB" dirty="0"/>
            </a:br>
            <a:r>
              <a:rPr lang="en-GB" dirty="0"/>
              <a:t>(Implementation is out-of-scope)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024F9-8E2A-F591-5CF1-8AD15D995A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537433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Hybrid </a:t>
            </a:r>
            <a:r>
              <a:rPr lang="en-GB" b="1" dirty="0" err="1">
                <a:solidFill>
                  <a:srgbClr val="00B050"/>
                </a:solidFill>
              </a:rPr>
              <a:t>ViT</a:t>
            </a:r>
            <a:r>
              <a:rPr lang="en-GB" b="1" dirty="0">
                <a:solidFill>
                  <a:srgbClr val="00B050"/>
                </a:solidFill>
              </a:rPr>
              <a:t> models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/>
              <a:t>Hybrid </a:t>
            </a:r>
            <a:r>
              <a:rPr lang="en-GB" b="1" dirty="0" err="1"/>
              <a:t>ViT</a:t>
            </a:r>
            <a:r>
              <a:rPr lang="en-GB" b="1" dirty="0"/>
              <a:t> models</a:t>
            </a:r>
            <a:r>
              <a:rPr lang="en-GB" dirty="0"/>
              <a:t> attempt to combine the best of both the CNN and </a:t>
            </a:r>
            <a:r>
              <a:rPr lang="en-GB" dirty="0" err="1"/>
              <a:t>ViT</a:t>
            </a:r>
            <a:r>
              <a:rPr lang="en-GB" dirty="0"/>
              <a:t> worlds.</a:t>
            </a:r>
          </a:p>
          <a:p>
            <a:r>
              <a:rPr lang="en-GB" dirty="0"/>
              <a:t>For instance, these hybrid models might use CNNs as a front-end feature extractor, efficiently capturing local spatial information.</a:t>
            </a:r>
          </a:p>
          <a:p>
            <a:r>
              <a:rPr lang="en-GB" dirty="0"/>
              <a:t>Then, the features extracted by CNNs might be passed to the Transformer layers for global self-attention and context </a:t>
            </a:r>
            <a:r>
              <a:rPr lang="en-GB" dirty="0" err="1"/>
              <a:t>modeling</a:t>
            </a:r>
            <a:r>
              <a:rPr lang="en-GB" dirty="0"/>
              <a:t>.</a:t>
            </a:r>
          </a:p>
        </p:txBody>
      </p:sp>
      <p:pic>
        <p:nvPicPr>
          <p:cNvPr id="7" name="Picture 6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BAC6E005-88E6-7468-3780-39786739F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610" y="2231472"/>
            <a:ext cx="5436502" cy="27182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95F950-8608-EFC8-5595-035824F296A0}"/>
              </a:ext>
            </a:extLst>
          </p:cNvPr>
          <p:cNvSpPr txBox="1"/>
          <p:nvPr/>
        </p:nvSpPr>
        <p:spPr>
          <a:xfrm>
            <a:off x="6510442" y="5704514"/>
            <a:ext cx="55793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Intuition behind a possible Hybrid  model, taken from [DEIT2021] </a:t>
            </a:r>
          </a:p>
        </p:txBody>
      </p:sp>
    </p:spTree>
    <p:extLst>
      <p:ext uri="{BB962C8B-B14F-4D97-AF65-F5344CB8AC3E}">
        <p14:creationId xmlns:p14="http://schemas.microsoft.com/office/powerpoint/2010/main" val="29427460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Implementing a self-attention layer (short)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86B7D-869F-EAFF-F112-BC842F2E6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In Notebook 3, we show an even simpler implementation of a hybrid </a:t>
            </a:r>
            <a:r>
              <a:rPr lang="en-GB" dirty="0" err="1"/>
              <a:t>ViT</a:t>
            </a:r>
            <a:r>
              <a:rPr lang="en-GB" dirty="0"/>
              <a:t> model and run it on MNIST. It starts with attention layers.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A48E37-9CCC-CE42-F763-DE93C12C3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50" y="2817488"/>
            <a:ext cx="11107700" cy="384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59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simple vision transformer on MNIST?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21F90C-EA5E-0011-6EC1-62B1CADB4F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/>
              <a:t>Then, define our MNIST </a:t>
            </a:r>
            <a:r>
              <a:rPr lang="en-GB" dirty="0" err="1"/>
              <a:t>Hybird</a:t>
            </a:r>
            <a:r>
              <a:rPr lang="en-GB" dirty="0"/>
              <a:t> Vision Transformer as:</a:t>
            </a:r>
          </a:p>
          <a:p>
            <a:r>
              <a:rPr lang="en-GB" dirty="0"/>
              <a:t>Linear(28*28, 128) to be used on flattened images,</a:t>
            </a:r>
          </a:p>
          <a:p>
            <a:r>
              <a:rPr lang="en-GB" dirty="0"/>
              <a:t>Self-attention,</a:t>
            </a:r>
          </a:p>
          <a:p>
            <a:r>
              <a:rPr lang="en-GB" dirty="0"/>
              <a:t>Linear(128, 64),</a:t>
            </a:r>
          </a:p>
          <a:p>
            <a:r>
              <a:rPr lang="en-GB" dirty="0"/>
              <a:t>Self-attention again,</a:t>
            </a:r>
          </a:p>
          <a:p>
            <a:r>
              <a:rPr lang="en-GB" dirty="0"/>
              <a:t>Linear(64, 10), to get the right number of classes,</a:t>
            </a:r>
          </a:p>
          <a:p>
            <a:r>
              <a:rPr lang="en-GB" dirty="0" err="1"/>
              <a:t>ReLU</a:t>
            </a:r>
            <a:r>
              <a:rPr lang="en-GB" dirty="0"/>
              <a:t> activations after each Linear except the last one.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3D7035-91F2-FD68-EEBE-2484459FD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606" y="1690688"/>
            <a:ext cx="5325218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14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Will our simple attention model train?</a:t>
            </a:r>
            <a:endParaRPr lang="en-S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4E2933-1CA5-48D8-8240-736D09502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554" y="1436688"/>
            <a:ext cx="8612452" cy="542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52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Yes, and it seems to do ok!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A793F-A9A9-EFEF-95CB-6B258F620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4" y="1690688"/>
            <a:ext cx="4957091" cy="3710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1D2FAA-C5B1-7DD6-C61E-853AFB464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402" y="1867147"/>
            <a:ext cx="6115904" cy="34675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160F0-FAB1-C37D-E9F6-DA86A4D68A93}"/>
              </a:ext>
            </a:extLst>
          </p:cNvPr>
          <p:cNvSpPr txBox="1"/>
          <p:nvPr/>
        </p:nvSpPr>
        <p:spPr>
          <a:xfrm>
            <a:off x="531446" y="5696109"/>
            <a:ext cx="113010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Seems to train nicely!</a:t>
            </a:r>
          </a:p>
        </p:txBody>
      </p:sp>
    </p:spTree>
    <p:extLst>
      <p:ext uri="{BB962C8B-B14F-4D97-AF65-F5344CB8AC3E}">
        <p14:creationId xmlns:p14="http://schemas.microsoft.com/office/powerpoint/2010/main" val="18739088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9CCBE-3C48-A8A9-2DB6-0CDB5709C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question about another possible hybrid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9160F0-FAB1-C37D-E9F6-DA86A4D68A93}"/>
              </a:ext>
            </a:extLst>
          </p:cNvPr>
          <p:cNvSpPr txBox="1"/>
          <p:nvPr/>
        </p:nvSpPr>
        <p:spPr>
          <a:xfrm>
            <a:off x="531446" y="5696109"/>
            <a:ext cx="113010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/>
              <a:t>Question: Can we get better performance by combining convolutions and attentions operations, to get the best of both worlds?</a:t>
            </a:r>
            <a:endParaRPr lang="en-SG" sz="2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B205-6984-0C97-89E3-BD316AC11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420" y="1388147"/>
            <a:ext cx="9489159" cy="430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293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1F55-60BA-42EA-A52B-B0E7FEEA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applications for </a:t>
            </a:r>
            <a:r>
              <a:rPr lang="en-US" dirty="0" err="1"/>
              <a:t>ViTs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Image captioning + Local Explanation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D02552-DD6C-449D-88F8-82B82C7F15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93" t="20513" r="5641" b="28205"/>
          <a:stretch/>
        </p:blipFill>
        <p:spPr>
          <a:xfrm>
            <a:off x="838200" y="1819038"/>
            <a:ext cx="10515600" cy="493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1126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1F55-60BA-42EA-A52B-B0E7FEEA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applications for </a:t>
            </a:r>
            <a:r>
              <a:rPr lang="en-US" dirty="0" err="1"/>
              <a:t>ViTs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Video captioning + Frame Explanation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72C077-C18E-4E92-865C-0B221416B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0" t="30564" r="6875" b="27179"/>
          <a:stretch/>
        </p:blipFill>
        <p:spPr>
          <a:xfrm>
            <a:off x="838200" y="1999028"/>
            <a:ext cx="10422012" cy="449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47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9BB0A-E317-D590-65A7-C546E9D25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5BF6B-F17F-9072-00C4-C3922F991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of Convolutional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B53CC-3722-9B3F-EFFC-F05784BA17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45666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Issue #2: </a:t>
            </a:r>
            <a:r>
              <a:rPr lang="en-GB" dirty="0"/>
              <a:t>Global Context</a:t>
            </a:r>
          </a:p>
          <a:p>
            <a:r>
              <a:rPr lang="en-GB" b="1" dirty="0"/>
              <a:t>CNNs are great at spotting small local patterns</a:t>
            </a:r>
            <a:r>
              <a:rPr lang="en-GB" dirty="0"/>
              <a:t> (like edges or textures) </a:t>
            </a:r>
            <a:r>
              <a:rPr lang="en-GB" b="1" dirty="0"/>
              <a:t>but can miss the big picture</a:t>
            </a:r>
            <a:r>
              <a:rPr lang="en-GB" dirty="0"/>
              <a:t> when features are large or far apart.</a:t>
            </a:r>
          </a:p>
          <a:p>
            <a:r>
              <a:rPr lang="en-GB" dirty="0"/>
              <a:t>Like with RNNs (previous lecture), there is a </a:t>
            </a:r>
            <a:r>
              <a:rPr lang="en-GB" b="1" dirty="0"/>
              <a:t>limited “range” for which contextual information can be exchanged </a:t>
            </a:r>
            <a:r>
              <a:rPr lang="en-GB" dirty="0"/>
              <a:t>using CNNs in an image.</a:t>
            </a:r>
          </a:p>
          <a:p>
            <a:r>
              <a:rPr lang="en-GB" dirty="0"/>
              <a:t>Convolution is too local to understand the big picture?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3DE2C2-8102-313B-3DB4-0D06BC80A2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6" t="4269" r="6195" b="5056"/>
          <a:stretch/>
        </p:blipFill>
        <p:spPr>
          <a:xfrm>
            <a:off x="7147419" y="1357150"/>
            <a:ext cx="3942827" cy="2904457"/>
          </a:xfrm>
          <a:prstGeom prst="rect">
            <a:avLst/>
          </a:prstGeom>
        </p:spPr>
      </p:pic>
      <p:pic>
        <p:nvPicPr>
          <p:cNvPr id="9" name="Picture 8" descr="A person standing on a sidewalk in the snow&#10;&#10;Description automatically generated">
            <a:extLst>
              <a:ext uri="{FF2B5EF4-FFF2-40B4-BE49-F238E27FC236}">
                <a16:creationId xmlns:a16="http://schemas.microsoft.com/office/drawing/2014/main" id="{361F46C8-6084-8658-7B41-DE92DF67C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829" y="4382305"/>
            <a:ext cx="3797417" cy="23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66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CAB2-347A-44F1-8700-FB007FCEB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applications for </a:t>
            </a:r>
            <a:r>
              <a:rPr lang="en-US" dirty="0" err="1"/>
              <a:t>ViTs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Handwritten Recognition + </a:t>
            </a:r>
            <a:r>
              <a:rPr lang="en-US"/>
              <a:t>Other Languages?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1FE291-B512-40A8-B86A-07D7F8FB27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84" t="31795" r="21434" b="28616"/>
          <a:stretch>
            <a:fillRect/>
          </a:stretch>
        </p:blipFill>
        <p:spPr>
          <a:xfrm>
            <a:off x="542261" y="2409335"/>
            <a:ext cx="6001211" cy="4083540"/>
          </a:xfrm>
          <a:prstGeom prst="rect">
            <a:avLst/>
          </a:prstGeom>
        </p:spPr>
      </p:pic>
      <p:pic>
        <p:nvPicPr>
          <p:cNvPr id="1026" name="Picture 2" descr="PF‐ViT: Parallel and Fast Vision Transformer for Offline Handwritten  Chinese Character Recognition - Dan - 2022 - Computational Intelligence and  Neuroscience - Wiley Online Library">
            <a:extLst>
              <a:ext uri="{FF2B5EF4-FFF2-40B4-BE49-F238E27FC236}">
                <a16:creationId xmlns:a16="http://schemas.microsoft.com/office/drawing/2014/main" id="{5F1F4532-3DF3-A07B-8E8A-9308345FE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459" y="2052837"/>
            <a:ext cx="4488505" cy="464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6739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[VIT2020] </a:t>
            </a:r>
            <a:r>
              <a:rPr lang="en-GB" dirty="0" err="1"/>
              <a:t>Dosovitskiy</a:t>
            </a:r>
            <a:r>
              <a:rPr lang="en-GB" dirty="0"/>
              <a:t> et al., </a:t>
            </a:r>
            <a:r>
              <a:rPr lang="en-US" dirty="0"/>
              <a:t>“</a:t>
            </a:r>
            <a:r>
              <a:rPr lang="en-GB" dirty="0"/>
              <a:t>An Image is Worth 16x16 Words: Transformers for Image Recognition at Scale”, 2020.</a:t>
            </a:r>
          </a:p>
          <a:p>
            <a:r>
              <a:rPr lang="en-US" dirty="0"/>
              <a:t>[SWIN2021] Z. </a:t>
            </a:r>
            <a:r>
              <a:rPr lang="en-GB" dirty="0"/>
              <a:t>Liu, et al. “</a:t>
            </a:r>
            <a:r>
              <a:rPr lang="en-GB" dirty="0" err="1"/>
              <a:t>Swin</a:t>
            </a:r>
            <a:r>
              <a:rPr lang="en-GB" dirty="0"/>
              <a:t> transformer: Hierarchical vision transformer using shifted windows”,  2021.</a:t>
            </a:r>
          </a:p>
          <a:p>
            <a:r>
              <a:rPr lang="en-GB" dirty="0"/>
              <a:t>[DEIT2021] </a:t>
            </a:r>
            <a:r>
              <a:rPr lang="en-GB" dirty="0" err="1"/>
              <a:t>Touvron</a:t>
            </a:r>
            <a:r>
              <a:rPr lang="en-GB" dirty="0"/>
              <a:t> et al., “Training Data-Efficient Image Transformers &amp; Distillation through Attention “, 2021.</a:t>
            </a:r>
          </a:p>
          <a:p>
            <a:r>
              <a:rPr lang="en-US" dirty="0"/>
              <a:t>[KN] A good article to explain the mathematical intuition behind the sinusoidal positional encodings</a:t>
            </a:r>
            <a:br>
              <a:rPr lang="en-US" dirty="0"/>
            </a:br>
            <a:r>
              <a:rPr lang="en-US" dirty="0">
                <a:hlinkClick r:id="rId2"/>
              </a:rPr>
              <a:t>https://kazemnejad.com/blog/transformer_architecture_positional_encoding/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D467A9-7893-9C65-846D-9BAEA73A1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2B8FA-D386-5C73-5C54-DC6203EFB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of Convolutional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DD8B63-4925-63EF-4B6E-3708B007C0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5763937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Issue #3: </a:t>
            </a:r>
            <a:r>
              <a:rPr lang="en-GB" dirty="0"/>
              <a:t>No positional information</a:t>
            </a:r>
          </a:p>
          <a:p>
            <a:r>
              <a:rPr lang="en-GB" dirty="0"/>
              <a:t>High level neurons check if all features of a certain class of object are present. The process of checking whether features are present is done by striding the image.</a:t>
            </a:r>
          </a:p>
          <a:p>
            <a:r>
              <a:rPr lang="en-GB" dirty="0"/>
              <a:t>During this process, the CNN model completely loses all the information about the composition and position of the components.</a:t>
            </a:r>
          </a:p>
        </p:txBody>
      </p:sp>
      <p:pic>
        <p:nvPicPr>
          <p:cNvPr id="5" name="Picture 4" descr="A person's face with different angles&#10;&#10;Description automatically generated">
            <a:extLst>
              <a:ext uri="{FF2B5EF4-FFF2-40B4-BE49-F238E27FC236}">
                <a16:creationId xmlns:a16="http://schemas.microsoft.com/office/drawing/2014/main" id="{6A233907-C99A-F5EF-28EC-791A3B716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9974" y="1825624"/>
            <a:ext cx="4921322" cy="333520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27305E8-8566-1D68-216A-85AA05B6E586}"/>
              </a:ext>
            </a:extLst>
          </p:cNvPr>
          <p:cNvSpPr txBox="1">
            <a:spLocks/>
          </p:cNvSpPr>
          <p:nvPr/>
        </p:nvSpPr>
        <p:spPr>
          <a:xfrm>
            <a:off x="7029975" y="5394121"/>
            <a:ext cx="4921322" cy="1616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dirty="0"/>
              <a:t>CNNs will classify both images as a human face, but is the person on the right really human?</a:t>
            </a:r>
          </a:p>
        </p:txBody>
      </p:sp>
    </p:spTree>
    <p:extLst>
      <p:ext uri="{BB962C8B-B14F-4D97-AF65-F5344CB8AC3E}">
        <p14:creationId xmlns:p14="http://schemas.microsoft.com/office/powerpoint/2010/main" val="3792608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47E1-BEA3-EB6C-E7DA-06D33314A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26DF3-0000-DB25-2FA7-B18426B79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Limitations of Convolutional Neural Networks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1010-16E4-0606-DF05-96CF528B88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545822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Issue #4: </a:t>
            </a:r>
            <a:r>
              <a:rPr lang="en-GB" dirty="0"/>
              <a:t>Fixed Kernels</a:t>
            </a:r>
          </a:p>
          <a:p>
            <a:r>
              <a:rPr lang="en-GB" dirty="0"/>
              <a:t>Filters are fixed in size and structure when creating the model.</a:t>
            </a:r>
          </a:p>
          <a:p>
            <a:r>
              <a:rPr lang="en-GB" dirty="0"/>
              <a:t>Less flexibility for diverse tasks like object relationships.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It is time for us to investigate models that are able to resolve these issues!</a:t>
            </a:r>
          </a:p>
          <a:p>
            <a:pPr marL="0" indent="0">
              <a:buNone/>
            </a:pPr>
            <a:r>
              <a:rPr lang="en-GB" b="1" dirty="0">
                <a:sym typeface="Wingdings" panose="05000000000000000000" pitchFamily="2" charset="2"/>
              </a:rPr>
              <a:t> Enter Vision Transformers</a:t>
            </a:r>
            <a:endParaRPr lang="en-GB" b="1" dirty="0"/>
          </a:p>
          <a:p>
            <a:endParaRPr lang="en-GB" dirty="0"/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B2A19BA7-15B4-DBF7-C7DA-922C4478A0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1289" y="2147580"/>
            <a:ext cx="5663116" cy="385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7198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DF2C3-ADC9-7111-5DB9-7EE9D26B2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Transformers in Vision?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B662-9A48-365E-1BEA-FA2FF2230C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As seen on W8S3, transformers excel in global context modelling:</a:t>
            </a:r>
          </a:p>
          <a:p>
            <a:r>
              <a:rPr lang="en-GB" dirty="0"/>
              <a:t>Self-attention mechanisms can be used to connect every pixel to every other pixel.</a:t>
            </a:r>
          </a:p>
          <a:p>
            <a:r>
              <a:rPr lang="en-GB" dirty="0"/>
              <a:t>No locality bias as relationships between distant features are captured.</a:t>
            </a:r>
          </a:p>
          <a:p>
            <a:pPr marL="0" indent="0">
              <a:buNone/>
            </a:pPr>
            <a:r>
              <a:rPr lang="en-GB" dirty="0"/>
              <a:t>Benefits of self-attention:</a:t>
            </a:r>
          </a:p>
          <a:p>
            <a:r>
              <a:rPr lang="en-GB" dirty="0"/>
              <a:t>Adaptive focus across the entire input.</a:t>
            </a:r>
          </a:p>
          <a:p>
            <a:r>
              <a:rPr lang="en-GB" dirty="0"/>
              <a:t>Better understanding of complex object relationships and positional information.</a:t>
            </a:r>
          </a:p>
          <a:p>
            <a:r>
              <a:rPr lang="en-GB" dirty="0"/>
              <a:t>Proven success in language tasks (e.g., BERT, GPT) paved the way for visual tasks.</a:t>
            </a:r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E41631B5-F2D6-F276-4B30-550A09DAC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22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56320-43EC-66C1-5BC9-A2E1B6295C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A57D-355D-453B-B8FF-BA6DF21EA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Historical Development of </a:t>
            </a:r>
            <a:r>
              <a:rPr lang="en-GB" dirty="0" err="1"/>
              <a:t>ViTs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0A574-2A87-CC5B-A45C-A7F4F72F1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074329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dirty="0" err="1"/>
              <a:t>ViTs</a:t>
            </a:r>
            <a:r>
              <a:rPr lang="en-GB" dirty="0"/>
              <a:t> are a typical example of a certain AI field (here, NLP) producing a good idea (transformer), and the idea being adapted by another field (here, CV).</a:t>
            </a:r>
          </a:p>
          <a:p>
            <a:r>
              <a:rPr lang="en-GB" dirty="0"/>
              <a:t>2017: Attention Is All You Need </a:t>
            </a:r>
            <a:br>
              <a:rPr lang="en-GB" dirty="0"/>
            </a:b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Transformers dominate NLP.</a:t>
            </a:r>
          </a:p>
          <a:p>
            <a:r>
              <a:rPr lang="en-GB" dirty="0"/>
              <a:t>2020: </a:t>
            </a:r>
            <a:r>
              <a:rPr lang="en-GB" dirty="0" err="1"/>
              <a:t>ViT</a:t>
            </a:r>
            <a:r>
              <a:rPr lang="en-GB" dirty="0"/>
              <a:t> were later introduced by </a:t>
            </a:r>
            <a:r>
              <a:rPr lang="en-GB" dirty="0" err="1"/>
              <a:t>Dosovitskiy</a:t>
            </a:r>
            <a:r>
              <a:rPr lang="en-GB" dirty="0"/>
              <a:t> et al., see [</a:t>
            </a:r>
            <a:r>
              <a:rPr lang="en-US" dirty="0"/>
              <a:t>VIT2020</a:t>
            </a:r>
            <a:r>
              <a:rPr lang="en-GB" dirty="0"/>
              <a:t>].</a:t>
            </a:r>
          </a:p>
          <a:p>
            <a:pPr marL="0" indent="0">
              <a:buNone/>
            </a:pPr>
            <a:r>
              <a:rPr lang="en-GB" dirty="0"/>
              <a:t>Nowadays, </a:t>
            </a:r>
            <a:r>
              <a:rPr lang="en-GB" b="1" dirty="0" err="1"/>
              <a:t>ViTs</a:t>
            </a:r>
            <a:r>
              <a:rPr lang="en-GB" b="1" dirty="0"/>
              <a:t> achieve state-of-the-art performance </a:t>
            </a:r>
            <a:r>
              <a:rPr lang="en-GB" dirty="0"/>
              <a:t>in image classification (e.g., ImageNet), object detection and segmentation. </a:t>
            </a:r>
          </a:p>
        </p:txBody>
      </p:sp>
      <p:pic>
        <p:nvPicPr>
          <p:cNvPr id="8" name="Picture 7" descr="A diagram of a person's face&#10;&#10;Description automatically generated">
            <a:extLst>
              <a:ext uri="{FF2B5EF4-FFF2-40B4-BE49-F238E27FC236}">
                <a16:creationId xmlns:a16="http://schemas.microsoft.com/office/drawing/2014/main" id="{3F1A1040-BDF1-5128-84A2-5501C8484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158" y="2097247"/>
            <a:ext cx="4999515" cy="433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606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3955</TotalTime>
  <Words>3349</Words>
  <Application>Microsoft Office PowerPoint</Application>
  <PresentationFormat>Widescreen</PresentationFormat>
  <Paragraphs>262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Cambria Math</vt:lpstr>
      <vt:lpstr>Wingdings</vt:lpstr>
      <vt:lpstr>Office Theme</vt:lpstr>
      <vt:lpstr>Computer Vision in Python Day 2, Part 4/4</vt:lpstr>
      <vt:lpstr>About this lecture</vt:lpstr>
      <vt:lpstr>Reminders on Computer Vision and CNNs</vt:lpstr>
      <vt:lpstr>Limitations of Convolutional Neural Networks</vt:lpstr>
      <vt:lpstr>Limitations of Convolutional Neural Networks</vt:lpstr>
      <vt:lpstr>Limitations of Convolutional Neural Networks</vt:lpstr>
      <vt:lpstr>Limitations of Convolutional Neural Networks</vt:lpstr>
      <vt:lpstr>Why use Transformers in Vision?</vt:lpstr>
      <vt:lpstr>Historical Development of ViTs</vt:lpstr>
      <vt:lpstr>Implementation of a basic ViT</vt:lpstr>
      <vt:lpstr>Implementation of a basic ViT</vt:lpstr>
      <vt:lpstr>Implementation of a basic ViT</vt:lpstr>
      <vt:lpstr>PowerPoint Presentation</vt:lpstr>
      <vt:lpstr>Benefits of ViTs vs. CNNs</vt:lpstr>
      <vt:lpstr>Splitting images into patches</vt:lpstr>
      <vt:lpstr>Linear Embeddings</vt:lpstr>
      <vt:lpstr>Positional Encoding</vt:lpstr>
      <vt:lpstr>Positional Encoding</vt:lpstr>
      <vt:lpstr>Positional Encoding</vt:lpstr>
      <vt:lpstr>Positional Encoding</vt:lpstr>
      <vt:lpstr>Sinusoidal Positional Encoding</vt:lpstr>
      <vt:lpstr>Sinusoidal Positional Encoding</vt:lpstr>
      <vt:lpstr>Sinusoidal Positional Encoding</vt:lpstr>
      <vt:lpstr>Sinusoidal Positional Encoding</vt:lpstr>
      <vt:lpstr>Sinusoidal Positional Encoding</vt:lpstr>
      <vt:lpstr>Sinusoidal Positional Encoding</vt:lpstr>
      <vt:lpstr>From 1D to 2D sinusoidal encodings</vt:lpstr>
      <vt:lpstr>From 1D to 2D sinusoidal encodings</vt:lpstr>
      <vt:lpstr>From 1D to 2D sinusoidal encodings</vt:lpstr>
      <vt:lpstr>From 1D to 2D sinusoidal encodings</vt:lpstr>
      <vt:lpstr>A simple ViT model</vt:lpstr>
      <vt:lpstr>A simple ViT model</vt:lpstr>
      <vt:lpstr>Preparing the model for training</vt:lpstr>
      <vt:lpstr>Training loop</vt:lpstr>
      <vt:lpstr>Training loop</vt:lpstr>
      <vt:lpstr>Training loop</vt:lpstr>
      <vt:lpstr>Advanced ViTs: The Swin Transformer (Implementation is out-of-scope)</vt:lpstr>
      <vt:lpstr>Advanced ViTs: The Swin Transformer (Implementation is out-of-scope)</vt:lpstr>
      <vt:lpstr>Advanced ViTs: The Swin Transformer (Implementation is out-of-scope)</vt:lpstr>
      <vt:lpstr>Advanced ViTs: The Swin Transformer (Implementation is out-of-scope)</vt:lpstr>
      <vt:lpstr>Advanced ViTs: Hybrid models (Implementation is out-of-scope)</vt:lpstr>
      <vt:lpstr>Advanced ViTs: Hybrid models (Implementation is out-of-scope)</vt:lpstr>
      <vt:lpstr>Implementing a self-attention layer (short)</vt:lpstr>
      <vt:lpstr>A simple vision transformer on MNIST?</vt:lpstr>
      <vt:lpstr>Will our simple attention model train?</vt:lpstr>
      <vt:lpstr>Yes, and it seems to do ok!</vt:lpstr>
      <vt:lpstr>Open question about another possible hybrid</vt:lpstr>
      <vt:lpstr>Possible applications for ViTs: Image captioning + Local Explanation</vt:lpstr>
      <vt:lpstr>Possible applications for ViTs: Video captioning + Frame Explanation</vt:lpstr>
      <vt:lpstr>Possible applications for ViTs: Handwritten Recognition + Other Languages?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166</cp:revision>
  <dcterms:created xsi:type="dcterms:W3CDTF">2021-03-10T09:35:15Z</dcterms:created>
  <dcterms:modified xsi:type="dcterms:W3CDTF">2026-01-21T07:43:02Z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2022-10-19T10:21:33Z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528842b7-17d3-4ce8-9290-5200497d4973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